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56" r:id="rId3"/>
    <p:sldId id="3338" r:id="rId4"/>
    <p:sldId id="286" r:id="rId5"/>
    <p:sldId id="352" r:id="rId6"/>
    <p:sldId id="3907" r:id="rId7"/>
    <p:sldId id="3914" r:id="rId8"/>
    <p:sldId id="3908" r:id="rId9"/>
    <p:sldId id="3899" r:id="rId10"/>
    <p:sldId id="3909" r:id="rId11"/>
    <p:sldId id="3906" r:id="rId12"/>
    <p:sldId id="3915" r:id="rId13"/>
    <p:sldId id="288" r:id="rId14"/>
    <p:sldId id="3911" r:id="rId15"/>
    <p:sldId id="3912" r:id="rId16"/>
    <p:sldId id="3913" r:id="rId17"/>
    <p:sldId id="260" r:id="rId18"/>
    <p:sldId id="391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076" autoAdjust="0"/>
  </p:normalViewPr>
  <p:slideViewPr>
    <p:cSldViewPr snapToGrid="0">
      <p:cViewPr varScale="1">
        <p:scale>
          <a:sx n="57" d="100"/>
          <a:sy n="57" d="100"/>
        </p:scale>
        <p:origin x="101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Virtual Reality</c:v>
                </c:pt>
                <c:pt idx="1">
                  <c:v>Artificial Intellegence</c:v>
                </c:pt>
                <c:pt idx="2">
                  <c:v>Augmented Reality</c:v>
                </c:pt>
                <c:pt idx="3">
                  <c:v>3D Printing</c:v>
                </c:pt>
                <c:pt idx="4">
                  <c:v>Quantum Computing</c:v>
                </c:pt>
                <c:pt idx="5">
                  <c:v>Blockchain</c:v>
                </c:pt>
                <c:pt idx="6">
                  <c:v>Internet of Things</c:v>
                </c:pt>
                <c:pt idx="7">
                  <c:v>Machine Learning</c:v>
                </c:pt>
              </c:strCache>
            </c:strRef>
          </c:cat>
          <c:val>
            <c:numRef>
              <c:f>Sheet1!$B$2:$B$9</c:f>
              <c:numCache>
                <c:formatCode>0%</c:formatCode>
                <c:ptCount val="8"/>
                <c:pt idx="0">
                  <c:v>0.76</c:v>
                </c:pt>
                <c:pt idx="1">
                  <c:v>0.79</c:v>
                </c:pt>
                <c:pt idx="2">
                  <c:v>0.8</c:v>
                </c:pt>
                <c:pt idx="3">
                  <c:v>0.83</c:v>
                </c:pt>
                <c:pt idx="4">
                  <c:v>0.85</c:v>
                </c:pt>
                <c:pt idx="5">
                  <c:v>0.9</c:v>
                </c:pt>
                <c:pt idx="6">
                  <c:v>0.91</c:v>
                </c:pt>
                <c:pt idx="7">
                  <c:v>0.92</c:v>
                </c:pt>
              </c:numCache>
            </c:numRef>
          </c:val>
          <c:extLst>
            <c:ext xmlns:c16="http://schemas.microsoft.com/office/drawing/2014/chart" uri="{C3380CC4-5D6E-409C-BE32-E72D297353CC}">
              <c16:uniqueId val="{00000000-494E-489C-BF5F-708737BCFF30}"/>
            </c:ext>
          </c:extLst>
        </c:ser>
        <c:dLbls>
          <c:showLegendKey val="0"/>
          <c:showVal val="0"/>
          <c:showCatName val="0"/>
          <c:showSerName val="0"/>
          <c:showPercent val="0"/>
          <c:showBubbleSize val="0"/>
        </c:dLbls>
        <c:gapWidth val="182"/>
        <c:axId val="930918368"/>
        <c:axId val="930920008"/>
      </c:barChart>
      <c:catAx>
        <c:axId val="9309183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930920008"/>
        <c:crosses val="autoZero"/>
        <c:auto val="1"/>
        <c:lblAlgn val="ctr"/>
        <c:lblOffset val="100"/>
        <c:noMultiLvlLbl val="0"/>
      </c:catAx>
      <c:valAx>
        <c:axId val="930920008"/>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30918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382FD-5F46-46A5-AF80-A4E66F439A64}" type="datetimeFigureOut">
              <a:rPr lang="en-US" smtClean="0"/>
              <a:t>3/16/2023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3470E-372B-43D3-93DA-8EAEDF613CD9}" type="slidenum">
              <a:rPr lang="en-US" smtClean="0"/>
              <a:t>‹#›</a:t>
            </a:fld>
            <a:endParaRPr lang="en-US"/>
          </a:p>
        </p:txBody>
      </p:sp>
    </p:spTree>
    <p:extLst>
      <p:ext uri="{BB962C8B-B14F-4D97-AF65-F5344CB8AC3E}">
        <p14:creationId xmlns:p14="http://schemas.microsoft.com/office/powerpoint/2010/main" val="3216663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https://meric.mo.gov/media/pdf/missouri-economic-and-workforce-overview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FB91549-43BF-425A-AF25-75262019208C}" type="slidenum">
              <a:rPr lang="en-US" smtClean="0"/>
              <a:t>5</a:t>
            </a:fld>
            <a:endParaRPr lang="en-US"/>
          </a:p>
        </p:txBody>
      </p:sp>
    </p:spTree>
    <p:extLst>
      <p:ext uri="{BB962C8B-B14F-4D97-AF65-F5344CB8AC3E}">
        <p14:creationId xmlns:p14="http://schemas.microsoft.com/office/powerpoint/2010/main" val="171874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Source:  State of St. Louis Workforce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http://www.stlcc.edu/Workforce-Solutions/St-Louis-Workforce/</a:t>
            </a:r>
            <a:endParaRPr lang="en-US" sz="1200" dirty="0">
              <a:solidFill>
                <a:srgbClr val="C00000"/>
              </a:solidFill>
            </a:endParaRPr>
          </a:p>
          <a:p>
            <a:endParaRPr lang="en-US" dirty="0"/>
          </a:p>
        </p:txBody>
      </p:sp>
      <p:sp>
        <p:nvSpPr>
          <p:cNvPr id="4" name="Slide Number Placeholder 3"/>
          <p:cNvSpPr>
            <a:spLocks noGrp="1"/>
          </p:cNvSpPr>
          <p:nvPr>
            <p:ph type="sldNum" sz="quarter" idx="10"/>
          </p:nvPr>
        </p:nvSpPr>
        <p:spPr/>
        <p:txBody>
          <a:bodyPr/>
          <a:lstStyle/>
          <a:p>
            <a:fld id="{5FB91549-43BF-425A-AF25-75262019208C}" type="slidenum">
              <a:rPr lang="en-US" smtClean="0"/>
              <a:t>6</a:t>
            </a:fld>
            <a:endParaRPr lang="en-US"/>
          </a:p>
        </p:txBody>
      </p:sp>
    </p:spTree>
    <p:extLst>
      <p:ext uri="{BB962C8B-B14F-4D97-AF65-F5344CB8AC3E}">
        <p14:creationId xmlns:p14="http://schemas.microsoft.com/office/powerpoint/2010/main" val="1682968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Source:  State of St. Louis Workforce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http://www.stlcc.edu/Workforce-Solutions/St-Louis-Workforce/</a:t>
            </a:r>
            <a:endParaRPr lang="en-US" sz="1200" dirty="0">
              <a:solidFill>
                <a:srgbClr val="C00000"/>
              </a:solidFill>
            </a:endParaRPr>
          </a:p>
          <a:p>
            <a:endParaRPr lang="en-US" dirty="0"/>
          </a:p>
        </p:txBody>
      </p:sp>
      <p:sp>
        <p:nvSpPr>
          <p:cNvPr id="4" name="Slide Number Placeholder 3"/>
          <p:cNvSpPr>
            <a:spLocks noGrp="1"/>
          </p:cNvSpPr>
          <p:nvPr>
            <p:ph type="sldNum" sz="quarter" idx="10"/>
          </p:nvPr>
        </p:nvSpPr>
        <p:spPr/>
        <p:txBody>
          <a:bodyPr/>
          <a:lstStyle/>
          <a:p>
            <a:fld id="{5FB91549-43BF-425A-AF25-75262019208C}" type="slidenum">
              <a:rPr lang="en-US" smtClean="0"/>
              <a:t>7</a:t>
            </a:fld>
            <a:endParaRPr lang="en-US"/>
          </a:p>
        </p:txBody>
      </p:sp>
    </p:spTree>
    <p:extLst>
      <p:ext uri="{BB962C8B-B14F-4D97-AF65-F5344CB8AC3E}">
        <p14:creationId xmlns:p14="http://schemas.microsoft.com/office/powerpoint/2010/main" val="448146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2020 America After 3PM survey was the first time that computer science was included as an option for parents to select when identifying different options of STEM activities in their child’s afterschool program.</a:t>
            </a:r>
          </a:p>
        </p:txBody>
      </p:sp>
      <p:sp>
        <p:nvSpPr>
          <p:cNvPr id="4" name="Slide Number Placeholder 3"/>
          <p:cNvSpPr>
            <a:spLocks noGrp="1"/>
          </p:cNvSpPr>
          <p:nvPr>
            <p:ph type="sldNum" sz="quarter" idx="5"/>
          </p:nvPr>
        </p:nvSpPr>
        <p:spPr/>
        <p:txBody>
          <a:bodyPr/>
          <a:lstStyle/>
          <a:p>
            <a:fld id="{F313470E-372B-43D3-93DA-8EAEDF613CD9}" type="slidenum">
              <a:rPr lang="en-US" smtClean="0"/>
              <a:t>12</a:t>
            </a:fld>
            <a:endParaRPr lang="en-US"/>
          </a:p>
        </p:txBody>
      </p:sp>
    </p:spTree>
    <p:extLst>
      <p:ext uri="{BB962C8B-B14F-4D97-AF65-F5344CB8AC3E}">
        <p14:creationId xmlns:p14="http://schemas.microsoft.com/office/powerpoint/2010/main" val="508123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2020 America After 3PM survey was the first time that computer science was included as an option for parents to select when identifying different options of STEM activities in their child’s afterschool program.</a:t>
            </a:r>
          </a:p>
        </p:txBody>
      </p:sp>
      <p:sp>
        <p:nvSpPr>
          <p:cNvPr id="4" name="Slide Number Placeholder 3"/>
          <p:cNvSpPr>
            <a:spLocks noGrp="1"/>
          </p:cNvSpPr>
          <p:nvPr>
            <p:ph type="sldNum" sz="quarter" idx="5"/>
          </p:nvPr>
        </p:nvSpPr>
        <p:spPr/>
        <p:txBody>
          <a:bodyPr/>
          <a:lstStyle/>
          <a:p>
            <a:fld id="{F313470E-372B-43D3-93DA-8EAEDF613CD9}" type="slidenum">
              <a:rPr lang="en-US" smtClean="0"/>
              <a:t>13</a:t>
            </a:fld>
            <a:endParaRPr lang="en-US"/>
          </a:p>
        </p:txBody>
      </p:sp>
    </p:spTree>
    <p:extLst>
      <p:ext uri="{BB962C8B-B14F-4D97-AF65-F5344CB8AC3E}">
        <p14:creationId xmlns:p14="http://schemas.microsoft.com/office/powerpoint/2010/main" val="1603540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2020 America After 3PM survey was the first time that computer science was included as an option for parents to select when identifying different options of STEM activities in their child’s afterschool program.</a:t>
            </a:r>
          </a:p>
        </p:txBody>
      </p:sp>
      <p:sp>
        <p:nvSpPr>
          <p:cNvPr id="4" name="Slide Number Placeholder 3"/>
          <p:cNvSpPr>
            <a:spLocks noGrp="1"/>
          </p:cNvSpPr>
          <p:nvPr>
            <p:ph type="sldNum" sz="quarter" idx="5"/>
          </p:nvPr>
        </p:nvSpPr>
        <p:spPr/>
        <p:txBody>
          <a:bodyPr/>
          <a:lstStyle/>
          <a:p>
            <a:fld id="{F313470E-372B-43D3-93DA-8EAEDF613CD9}" type="slidenum">
              <a:rPr lang="en-US" smtClean="0"/>
              <a:t>14</a:t>
            </a:fld>
            <a:endParaRPr lang="en-US"/>
          </a:p>
        </p:txBody>
      </p:sp>
    </p:spTree>
    <p:extLst>
      <p:ext uri="{BB962C8B-B14F-4D97-AF65-F5344CB8AC3E}">
        <p14:creationId xmlns:p14="http://schemas.microsoft.com/office/powerpoint/2010/main" val="28584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2020 America After 3PM survey was the first time that computer science was included as an option for parents to select when identifying different options of STEM activities in their child’s afterschool program.</a:t>
            </a:r>
          </a:p>
        </p:txBody>
      </p:sp>
      <p:sp>
        <p:nvSpPr>
          <p:cNvPr id="4" name="Slide Number Placeholder 3"/>
          <p:cNvSpPr>
            <a:spLocks noGrp="1"/>
          </p:cNvSpPr>
          <p:nvPr>
            <p:ph type="sldNum" sz="quarter" idx="5"/>
          </p:nvPr>
        </p:nvSpPr>
        <p:spPr/>
        <p:txBody>
          <a:bodyPr/>
          <a:lstStyle/>
          <a:p>
            <a:fld id="{F313470E-372B-43D3-93DA-8EAEDF613CD9}" type="slidenum">
              <a:rPr lang="en-US" smtClean="0"/>
              <a:t>15</a:t>
            </a:fld>
            <a:endParaRPr lang="en-US"/>
          </a:p>
        </p:txBody>
      </p:sp>
    </p:spTree>
    <p:extLst>
      <p:ext uri="{BB962C8B-B14F-4D97-AF65-F5344CB8AC3E}">
        <p14:creationId xmlns:p14="http://schemas.microsoft.com/office/powerpoint/2010/main" val="2669707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76C81-D3A0-429C-9F31-2CD4D24AD2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92A5D4-F266-4959-925E-D860D27566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06B880-7E7F-468A-8405-044343828551}"/>
              </a:ext>
            </a:extLst>
          </p:cNvPr>
          <p:cNvSpPr>
            <a:spLocks noGrp="1"/>
          </p:cNvSpPr>
          <p:nvPr>
            <p:ph type="dt" sz="half" idx="10"/>
          </p:nvPr>
        </p:nvSpPr>
        <p:spPr/>
        <p:txBody>
          <a:bodyPr/>
          <a:lstStyle/>
          <a:p>
            <a:fld id="{C9F8B0FE-B7C4-4226-8F2E-B00815225A53}" type="datetimeFigureOut">
              <a:rPr lang="en-US" smtClean="0"/>
              <a:t>3/16/2023</a:t>
            </a:fld>
            <a:endParaRPr lang="en-US" dirty="0"/>
          </a:p>
        </p:txBody>
      </p:sp>
      <p:sp>
        <p:nvSpPr>
          <p:cNvPr id="5" name="Footer Placeholder 4">
            <a:extLst>
              <a:ext uri="{FF2B5EF4-FFF2-40B4-BE49-F238E27FC236}">
                <a16:creationId xmlns:a16="http://schemas.microsoft.com/office/drawing/2014/main" id="{76159A38-5F8A-4143-A7EF-C5169E845D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9B3919-7379-45E5-8531-B7B329763062}"/>
              </a:ext>
            </a:extLst>
          </p:cNvPr>
          <p:cNvSpPr>
            <a:spLocks noGrp="1"/>
          </p:cNvSpPr>
          <p:nvPr>
            <p:ph type="sldNum" sz="quarter" idx="12"/>
          </p:nvPr>
        </p:nvSpPr>
        <p:spPr/>
        <p:txBody>
          <a:bodyPr/>
          <a:lstStyle/>
          <a:p>
            <a:fld id="{414FEE74-338D-4529-9867-A2587642BB7E}" type="slidenum">
              <a:rPr lang="en-US" smtClean="0"/>
              <a:t>‹#›</a:t>
            </a:fld>
            <a:endParaRPr lang="en-US" dirty="0"/>
          </a:p>
        </p:txBody>
      </p:sp>
    </p:spTree>
    <p:extLst>
      <p:ext uri="{BB962C8B-B14F-4D97-AF65-F5344CB8AC3E}">
        <p14:creationId xmlns:p14="http://schemas.microsoft.com/office/powerpoint/2010/main" val="2282412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CAA5D-EB16-4647-BDF7-E7DEB1626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879C5-EC3A-49FA-898B-361CC8A0D9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922D8-FB08-4DA8-9FC7-749D04F82146}"/>
              </a:ext>
            </a:extLst>
          </p:cNvPr>
          <p:cNvSpPr>
            <a:spLocks noGrp="1"/>
          </p:cNvSpPr>
          <p:nvPr>
            <p:ph type="dt" sz="half" idx="10"/>
          </p:nvPr>
        </p:nvSpPr>
        <p:spPr/>
        <p:txBody>
          <a:bodyPr/>
          <a:lstStyle/>
          <a:p>
            <a:fld id="{C9F8B0FE-B7C4-4226-8F2E-B00815225A53}" type="datetimeFigureOut">
              <a:rPr lang="en-US" smtClean="0"/>
              <a:t>3/16/2023</a:t>
            </a:fld>
            <a:endParaRPr lang="en-US" dirty="0"/>
          </a:p>
        </p:txBody>
      </p:sp>
      <p:sp>
        <p:nvSpPr>
          <p:cNvPr id="5" name="Footer Placeholder 4">
            <a:extLst>
              <a:ext uri="{FF2B5EF4-FFF2-40B4-BE49-F238E27FC236}">
                <a16:creationId xmlns:a16="http://schemas.microsoft.com/office/drawing/2014/main" id="{DE2B491D-28D9-4561-8FFB-151415F42C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9A475F-FBCB-48C6-BF7B-9AAA1DC9D881}"/>
              </a:ext>
            </a:extLst>
          </p:cNvPr>
          <p:cNvSpPr>
            <a:spLocks noGrp="1"/>
          </p:cNvSpPr>
          <p:nvPr>
            <p:ph type="sldNum" sz="quarter" idx="12"/>
          </p:nvPr>
        </p:nvSpPr>
        <p:spPr/>
        <p:txBody>
          <a:bodyPr/>
          <a:lstStyle/>
          <a:p>
            <a:fld id="{414FEE74-338D-4529-9867-A2587642BB7E}" type="slidenum">
              <a:rPr lang="en-US" smtClean="0"/>
              <a:t>‹#›</a:t>
            </a:fld>
            <a:endParaRPr lang="en-US" dirty="0"/>
          </a:p>
        </p:txBody>
      </p:sp>
    </p:spTree>
    <p:extLst>
      <p:ext uri="{BB962C8B-B14F-4D97-AF65-F5344CB8AC3E}">
        <p14:creationId xmlns:p14="http://schemas.microsoft.com/office/powerpoint/2010/main" val="1824671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7A5D46-8C4A-4FDD-A340-207119268F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6DF6AB-9B01-45A8-B8AE-A292B1530C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FB436F-9B8D-476F-A4BF-A7F4DECF7EC5}"/>
              </a:ext>
            </a:extLst>
          </p:cNvPr>
          <p:cNvSpPr>
            <a:spLocks noGrp="1"/>
          </p:cNvSpPr>
          <p:nvPr>
            <p:ph type="dt" sz="half" idx="10"/>
          </p:nvPr>
        </p:nvSpPr>
        <p:spPr/>
        <p:txBody>
          <a:bodyPr/>
          <a:lstStyle/>
          <a:p>
            <a:fld id="{C9F8B0FE-B7C4-4226-8F2E-B00815225A53}" type="datetimeFigureOut">
              <a:rPr lang="en-US" smtClean="0"/>
              <a:t>3/16/2023</a:t>
            </a:fld>
            <a:endParaRPr lang="en-US" dirty="0"/>
          </a:p>
        </p:txBody>
      </p:sp>
      <p:sp>
        <p:nvSpPr>
          <p:cNvPr id="5" name="Footer Placeholder 4">
            <a:extLst>
              <a:ext uri="{FF2B5EF4-FFF2-40B4-BE49-F238E27FC236}">
                <a16:creationId xmlns:a16="http://schemas.microsoft.com/office/drawing/2014/main" id="{16C6D0E1-DE29-49F6-B132-B96F309A93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DA497D-1C77-40FF-9B86-AF530166AE78}"/>
              </a:ext>
            </a:extLst>
          </p:cNvPr>
          <p:cNvSpPr>
            <a:spLocks noGrp="1"/>
          </p:cNvSpPr>
          <p:nvPr>
            <p:ph type="sldNum" sz="quarter" idx="12"/>
          </p:nvPr>
        </p:nvSpPr>
        <p:spPr/>
        <p:txBody>
          <a:bodyPr/>
          <a:lstStyle/>
          <a:p>
            <a:fld id="{414FEE74-338D-4529-9867-A2587642BB7E}" type="slidenum">
              <a:rPr lang="en-US" smtClean="0"/>
              <a:t>‹#›</a:t>
            </a:fld>
            <a:endParaRPr lang="en-US" dirty="0"/>
          </a:p>
        </p:txBody>
      </p:sp>
    </p:spTree>
    <p:extLst>
      <p:ext uri="{BB962C8B-B14F-4D97-AF65-F5344CB8AC3E}">
        <p14:creationId xmlns:p14="http://schemas.microsoft.com/office/powerpoint/2010/main" val="1810945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8D5A5D-2E60-D445-8218-2FB539B53729}"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641BB-14CB-8047-B1BA-BFEB61DC3F1B}" type="slidenum">
              <a:rPr lang="en-US" smtClean="0"/>
              <a:t>‹#›</a:t>
            </a:fld>
            <a:endParaRPr lang="en-US"/>
          </a:p>
        </p:txBody>
      </p:sp>
    </p:spTree>
    <p:extLst>
      <p:ext uri="{BB962C8B-B14F-4D97-AF65-F5344CB8AC3E}">
        <p14:creationId xmlns:p14="http://schemas.microsoft.com/office/powerpoint/2010/main" val="4184626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8D5A5D-2E60-D445-8218-2FB539B53729}"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641BB-14CB-8047-B1BA-BFEB61DC3F1B}" type="slidenum">
              <a:rPr lang="en-US" smtClean="0"/>
              <a:t>‹#›</a:t>
            </a:fld>
            <a:endParaRPr lang="en-US"/>
          </a:p>
        </p:txBody>
      </p:sp>
    </p:spTree>
    <p:extLst>
      <p:ext uri="{BB962C8B-B14F-4D97-AF65-F5344CB8AC3E}">
        <p14:creationId xmlns:p14="http://schemas.microsoft.com/office/powerpoint/2010/main" val="2486397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8D5A5D-2E60-D445-8218-2FB539B53729}"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641BB-14CB-8047-B1BA-BFEB61DC3F1B}" type="slidenum">
              <a:rPr lang="en-US" smtClean="0"/>
              <a:t>‹#›</a:t>
            </a:fld>
            <a:endParaRPr lang="en-US"/>
          </a:p>
        </p:txBody>
      </p:sp>
    </p:spTree>
    <p:extLst>
      <p:ext uri="{BB962C8B-B14F-4D97-AF65-F5344CB8AC3E}">
        <p14:creationId xmlns:p14="http://schemas.microsoft.com/office/powerpoint/2010/main" val="674731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8D5A5D-2E60-D445-8218-2FB539B53729}"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641BB-14CB-8047-B1BA-BFEB61DC3F1B}" type="slidenum">
              <a:rPr lang="en-US" smtClean="0"/>
              <a:t>‹#›</a:t>
            </a:fld>
            <a:endParaRPr lang="en-US"/>
          </a:p>
        </p:txBody>
      </p:sp>
    </p:spTree>
    <p:extLst>
      <p:ext uri="{BB962C8B-B14F-4D97-AF65-F5344CB8AC3E}">
        <p14:creationId xmlns:p14="http://schemas.microsoft.com/office/powerpoint/2010/main" val="3619033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8D5A5D-2E60-D445-8218-2FB539B53729}" type="datetimeFigureOut">
              <a:rPr lang="en-US" smtClean="0"/>
              <a:t>3/16/2023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641BB-14CB-8047-B1BA-BFEB61DC3F1B}" type="slidenum">
              <a:rPr lang="en-US" smtClean="0"/>
              <a:t>‹#›</a:t>
            </a:fld>
            <a:endParaRPr lang="en-US"/>
          </a:p>
        </p:txBody>
      </p:sp>
    </p:spTree>
    <p:extLst>
      <p:ext uri="{BB962C8B-B14F-4D97-AF65-F5344CB8AC3E}">
        <p14:creationId xmlns:p14="http://schemas.microsoft.com/office/powerpoint/2010/main" val="2686592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8D5A5D-2E60-D445-8218-2FB539B53729}" type="datetimeFigureOut">
              <a:rPr lang="en-US" smtClean="0"/>
              <a:t>3/16/2023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641BB-14CB-8047-B1BA-BFEB61DC3F1B}" type="slidenum">
              <a:rPr lang="en-US" smtClean="0"/>
              <a:t>‹#›</a:t>
            </a:fld>
            <a:endParaRPr lang="en-US"/>
          </a:p>
        </p:txBody>
      </p:sp>
    </p:spTree>
    <p:extLst>
      <p:ext uri="{BB962C8B-B14F-4D97-AF65-F5344CB8AC3E}">
        <p14:creationId xmlns:p14="http://schemas.microsoft.com/office/powerpoint/2010/main" val="1498458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8D5A5D-2E60-D445-8218-2FB539B53729}" type="datetimeFigureOut">
              <a:rPr lang="en-US" smtClean="0"/>
              <a:t>3/16/2023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641BB-14CB-8047-B1BA-BFEB61DC3F1B}" type="slidenum">
              <a:rPr lang="en-US" smtClean="0"/>
              <a:t>‹#›</a:t>
            </a:fld>
            <a:endParaRPr lang="en-US"/>
          </a:p>
        </p:txBody>
      </p:sp>
    </p:spTree>
    <p:extLst>
      <p:ext uri="{BB962C8B-B14F-4D97-AF65-F5344CB8AC3E}">
        <p14:creationId xmlns:p14="http://schemas.microsoft.com/office/powerpoint/2010/main" val="1806088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8D5A5D-2E60-D445-8218-2FB539B53729}"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641BB-14CB-8047-B1BA-BFEB61DC3F1B}" type="slidenum">
              <a:rPr lang="en-US" smtClean="0"/>
              <a:t>‹#›</a:t>
            </a:fld>
            <a:endParaRPr lang="en-US"/>
          </a:p>
        </p:txBody>
      </p:sp>
    </p:spTree>
    <p:extLst>
      <p:ext uri="{BB962C8B-B14F-4D97-AF65-F5344CB8AC3E}">
        <p14:creationId xmlns:p14="http://schemas.microsoft.com/office/powerpoint/2010/main" val="4027867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EF1E8-B11E-4D93-BF27-621C28A751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08E278-749D-4D50-A767-D6ABDB4925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095D83-3840-4E83-82BA-33D510D16A82}"/>
              </a:ext>
            </a:extLst>
          </p:cNvPr>
          <p:cNvSpPr>
            <a:spLocks noGrp="1"/>
          </p:cNvSpPr>
          <p:nvPr>
            <p:ph type="dt" sz="half" idx="10"/>
          </p:nvPr>
        </p:nvSpPr>
        <p:spPr/>
        <p:txBody>
          <a:bodyPr/>
          <a:lstStyle/>
          <a:p>
            <a:fld id="{C9F8B0FE-B7C4-4226-8F2E-B00815225A53}" type="datetimeFigureOut">
              <a:rPr lang="en-US" smtClean="0"/>
              <a:t>3/16/2023</a:t>
            </a:fld>
            <a:endParaRPr lang="en-US" dirty="0"/>
          </a:p>
        </p:txBody>
      </p:sp>
      <p:sp>
        <p:nvSpPr>
          <p:cNvPr id="5" name="Footer Placeholder 4">
            <a:extLst>
              <a:ext uri="{FF2B5EF4-FFF2-40B4-BE49-F238E27FC236}">
                <a16:creationId xmlns:a16="http://schemas.microsoft.com/office/drawing/2014/main" id="{986549D7-732C-4441-81C6-38E3BCCDB7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CB62FF-FD1E-4ED9-9DF6-F5CB59AAC93B}"/>
              </a:ext>
            </a:extLst>
          </p:cNvPr>
          <p:cNvSpPr>
            <a:spLocks noGrp="1"/>
          </p:cNvSpPr>
          <p:nvPr>
            <p:ph type="sldNum" sz="quarter" idx="12"/>
          </p:nvPr>
        </p:nvSpPr>
        <p:spPr/>
        <p:txBody>
          <a:bodyPr/>
          <a:lstStyle/>
          <a:p>
            <a:fld id="{414FEE74-338D-4529-9867-A2587642BB7E}" type="slidenum">
              <a:rPr lang="en-US" smtClean="0"/>
              <a:t>‹#›</a:t>
            </a:fld>
            <a:endParaRPr lang="en-US" dirty="0"/>
          </a:p>
        </p:txBody>
      </p:sp>
    </p:spTree>
    <p:extLst>
      <p:ext uri="{BB962C8B-B14F-4D97-AF65-F5344CB8AC3E}">
        <p14:creationId xmlns:p14="http://schemas.microsoft.com/office/powerpoint/2010/main" val="2649466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8D5A5D-2E60-D445-8218-2FB539B53729}"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641BB-14CB-8047-B1BA-BFEB61DC3F1B}" type="slidenum">
              <a:rPr lang="en-US" smtClean="0"/>
              <a:t>‹#›</a:t>
            </a:fld>
            <a:endParaRPr lang="en-US"/>
          </a:p>
        </p:txBody>
      </p:sp>
    </p:spTree>
    <p:extLst>
      <p:ext uri="{BB962C8B-B14F-4D97-AF65-F5344CB8AC3E}">
        <p14:creationId xmlns:p14="http://schemas.microsoft.com/office/powerpoint/2010/main" val="126201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8D5A5D-2E60-D445-8218-2FB539B53729}"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641BB-14CB-8047-B1BA-BFEB61DC3F1B}" type="slidenum">
              <a:rPr lang="en-US" smtClean="0"/>
              <a:t>‹#›</a:t>
            </a:fld>
            <a:endParaRPr lang="en-US"/>
          </a:p>
        </p:txBody>
      </p:sp>
    </p:spTree>
    <p:extLst>
      <p:ext uri="{BB962C8B-B14F-4D97-AF65-F5344CB8AC3E}">
        <p14:creationId xmlns:p14="http://schemas.microsoft.com/office/powerpoint/2010/main" val="1763636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8D5A5D-2E60-D445-8218-2FB539B53729}"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641BB-14CB-8047-B1BA-BFEB61DC3F1B}" type="slidenum">
              <a:rPr lang="en-US" smtClean="0"/>
              <a:t>‹#›</a:t>
            </a:fld>
            <a:endParaRPr lang="en-US"/>
          </a:p>
        </p:txBody>
      </p:sp>
    </p:spTree>
    <p:extLst>
      <p:ext uri="{BB962C8B-B14F-4D97-AF65-F5344CB8AC3E}">
        <p14:creationId xmlns:p14="http://schemas.microsoft.com/office/powerpoint/2010/main" val="82232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6DAF8-2671-4EAC-A2D4-5925EDE842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BA4CE7-DE69-4271-B506-000CF9A125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39FD48-40BA-449B-9E6C-ED0F17332DFB}"/>
              </a:ext>
            </a:extLst>
          </p:cNvPr>
          <p:cNvSpPr>
            <a:spLocks noGrp="1"/>
          </p:cNvSpPr>
          <p:nvPr>
            <p:ph type="dt" sz="half" idx="10"/>
          </p:nvPr>
        </p:nvSpPr>
        <p:spPr/>
        <p:txBody>
          <a:bodyPr/>
          <a:lstStyle/>
          <a:p>
            <a:fld id="{C9F8B0FE-B7C4-4226-8F2E-B00815225A53}" type="datetimeFigureOut">
              <a:rPr lang="en-US" smtClean="0"/>
              <a:t>3/16/2023</a:t>
            </a:fld>
            <a:endParaRPr lang="en-US" dirty="0"/>
          </a:p>
        </p:txBody>
      </p:sp>
      <p:sp>
        <p:nvSpPr>
          <p:cNvPr id="5" name="Footer Placeholder 4">
            <a:extLst>
              <a:ext uri="{FF2B5EF4-FFF2-40B4-BE49-F238E27FC236}">
                <a16:creationId xmlns:a16="http://schemas.microsoft.com/office/drawing/2014/main" id="{74443D2B-8C51-495B-8AAD-B39FC2EA23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BAAC32-B425-4A56-B945-758B9848402F}"/>
              </a:ext>
            </a:extLst>
          </p:cNvPr>
          <p:cNvSpPr>
            <a:spLocks noGrp="1"/>
          </p:cNvSpPr>
          <p:nvPr>
            <p:ph type="sldNum" sz="quarter" idx="12"/>
          </p:nvPr>
        </p:nvSpPr>
        <p:spPr/>
        <p:txBody>
          <a:bodyPr/>
          <a:lstStyle/>
          <a:p>
            <a:fld id="{414FEE74-338D-4529-9867-A2587642BB7E}" type="slidenum">
              <a:rPr lang="en-US" smtClean="0"/>
              <a:t>‹#›</a:t>
            </a:fld>
            <a:endParaRPr lang="en-US" dirty="0"/>
          </a:p>
        </p:txBody>
      </p:sp>
    </p:spTree>
    <p:extLst>
      <p:ext uri="{BB962C8B-B14F-4D97-AF65-F5344CB8AC3E}">
        <p14:creationId xmlns:p14="http://schemas.microsoft.com/office/powerpoint/2010/main" val="1566719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D73D2-EA75-4E44-B936-08E3809284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982640-8BFD-416E-83FA-E59264AB42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DFA3C2-49D0-4BA6-BA29-2F26DA4E19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D53860-3ABE-409C-97F1-EB10E6E3A8F5}"/>
              </a:ext>
            </a:extLst>
          </p:cNvPr>
          <p:cNvSpPr>
            <a:spLocks noGrp="1"/>
          </p:cNvSpPr>
          <p:nvPr>
            <p:ph type="dt" sz="half" idx="10"/>
          </p:nvPr>
        </p:nvSpPr>
        <p:spPr/>
        <p:txBody>
          <a:bodyPr/>
          <a:lstStyle/>
          <a:p>
            <a:fld id="{C9F8B0FE-B7C4-4226-8F2E-B00815225A53}" type="datetimeFigureOut">
              <a:rPr lang="en-US" smtClean="0"/>
              <a:t>3/16/2023</a:t>
            </a:fld>
            <a:endParaRPr lang="en-US" dirty="0"/>
          </a:p>
        </p:txBody>
      </p:sp>
      <p:sp>
        <p:nvSpPr>
          <p:cNvPr id="6" name="Footer Placeholder 5">
            <a:extLst>
              <a:ext uri="{FF2B5EF4-FFF2-40B4-BE49-F238E27FC236}">
                <a16:creationId xmlns:a16="http://schemas.microsoft.com/office/drawing/2014/main" id="{DFF70BCD-D8E1-49AB-9523-601E64F787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AC11FD5-212A-4E76-9753-88F30028D52A}"/>
              </a:ext>
            </a:extLst>
          </p:cNvPr>
          <p:cNvSpPr>
            <a:spLocks noGrp="1"/>
          </p:cNvSpPr>
          <p:nvPr>
            <p:ph type="sldNum" sz="quarter" idx="12"/>
          </p:nvPr>
        </p:nvSpPr>
        <p:spPr/>
        <p:txBody>
          <a:bodyPr/>
          <a:lstStyle/>
          <a:p>
            <a:fld id="{414FEE74-338D-4529-9867-A2587642BB7E}" type="slidenum">
              <a:rPr lang="en-US" smtClean="0"/>
              <a:t>‹#›</a:t>
            </a:fld>
            <a:endParaRPr lang="en-US" dirty="0"/>
          </a:p>
        </p:txBody>
      </p:sp>
    </p:spTree>
    <p:extLst>
      <p:ext uri="{BB962C8B-B14F-4D97-AF65-F5344CB8AC3E}">
        <p14:creationId xmlns:p14="http://schemas.microsoft.com/office/powerpoint/2010/main" val="341563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C4E86-CD6D-4840-9B12-E3F739A1C5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420E79-9B6F-4DC4-AB52-5A1349068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62DCC2-5131-41D7-A171-626DD0010A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715805-B80D-4BCE-A2D9-78E73BB695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00148A-737D-4971-8010-8207AAFBB4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A81B1D-D6E0-425C-A0D9-AD482D443CC0}"/>
              </a:ext>
            </a:extLst>
          </p:cNvPr>
          <p:cNvSpPr>
            <a:spLocks noGrp="1"/>
          </p:cNvSpPr>
          <p:nvPr>
            <p:ph type="dt" sz="half" idx="10"/>
          </p:nvPr>
        </p:nvSpPr>
        <p:spPr/>
        <p:txBody>
          <a:bodyPr/>
          <a:lstStyle/>
          <a:p>
            <a:fld id="{C9F8B0FE-B7C4-4226-8F2E-B00815225A53}" type="datetimeFigureOut">
              <a:rPr lang="en-US" smtClean="0"/>
              <a:t>3/16/2023</a:t>
            </a:fld>
            <a:endParaRPr lang="en-US" dirty="0"/>
          </a:p>
        </p:txBody>
      </p:sp>
      <p:sp>
        <p:nvSpPr>
          <p:cNvPr id="8" name="Footer Placeholder 7">
            <a:extLst>
              <a:ext uri="{FF2B5EF4-FFF2-40B4-BE49-F238E27FC236}">
                <a16:creationId xmlns:a16="http://schemas.microsoft.com/office/drawing/2014/main" id="{899A5FC7-23B9-478C-A0AF-DD704F72FA1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1409269-14C4-46A0-B1DB-18633C24AFC6}"/>
              </a:ext>
            </a:extLst>
          </p:cNvPr>
          <p:cNvSpPr>
            <a:spLocks noGrp="1"/>
          </p:cNvSpPr>
          <p:nvPr>
            <p:ph type="sldNum" sz="quarter" idx="12"/>
          </p:nvPr>
        </p:nvSpPr>
        <p:spPr/>
        <p:txBody>
          <a:bodyPr/>
          <a:lstStyle/>
          <a:p>
            <a:fld id="{414FEE74-338D-4529-9867-A2587642BB7E}" type="slidenum">
              <a:rPr lang="en-US" smtClean="0"/>
              <a:t>‹#›</a:t>
            </a:fld>
            <a:endParaRPr lang="en-US" dirty="0"/>
          </a:p>
        </p:txBody>
      </p:sp>
    </p:spTree>
    <p:extLst>
      <p:ext uri="{BB962C8B-B14F-4D97-AF65-F5344CB8AC3E}">
        <p14:creationId xmlns:p14="http://schemas.microsoft.com/office/powerpoint/2010/main" val="1431402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A2109-14CF-47E8-959C-C67C8F8DCA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8B1616-B71D-4954-A751-A02AB518372E}"/>
              </a:ext>
            </a:extLst>
          </p:cNvPr>
          <p:cNvSpPr>
            <a:spLocks noGrp="1"/>
          </p:cNvSpPr>
          <p:nvPr>
            <p:ph type="dt" sz="half" idx="10"/>
          </p:nvPr>
        </p:nvSpPr>
        <p:spPr/>
        <p:txBody>
          <a:bodyPr/>
          <a:lstStyle/>
          <a:p>
            <a:fld id="{C9F8B0FE-B7C4-4226-8F2E-B00815225A53}" type="datetimeFigureOut">
              <a:rPr lang="en-US" smtClean="0"/>
              <a:t>3/16/2023</a:t>
            </a:fld>
            <a:endParaRPr lang="en-US" dirty="0"/>
          </a:p>
        </p:txBody>
      </p:sp>
      <p:sp>
        <p:nvSpPr>
          <p:cNvPr id="4" name="Footer Placeholder 3">
            <a:extLst>
              <a:ext uri="{FF2B5EF4-FFF2-40B4-BE49-F238E27FC236}">
                <a16:creationId xmlns:a16="http://schemas.microsoft.com/office/drawing/2014/main" id="{88458204-2AC3-4F2B-98E2-765F1BE864B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F21DC9-68A4-450B-BC04-965874EDF88F}"/>
              </a:ext>
            </a:extLst>
          </p:cNvPr>
          <p:cNvSpPr>
            <a:spLocks noGrp="1"/>
          </p:cNvSpPr>
          <p:nvPr>
            <p:ph type="sldNum" sz="quarter" idx="12"/>
          </p:nvPr>
        </p:nvSpPr>
        <p:spPr/>
        <p:txBody>
          <a:bodyPr/>
          <a:lstStyle/>
          <a:p>
            <a:fld id="{414FEE74-338D-4529-9867-A2587642BB7E}" type="slidenum">
              <a:rPr lang="en-US" smtClean="0"/>
              <a:t>‹#›</a:t>
            </a:fld>
            <a:endParaRPr lang="en-US" dirty="0"/>
          </a:p>
        </p:txBody>
      </p:sp>
    </p:spTree>
    <p:extLst>
      <p:ext uri="{BB962C8B-B14F-4D97-AF65-F5344CB8AC3E}">
        <p14:creationId xmlns:p14="http://schemas.microsoft.com/office/powerpoint/2010/main" val="3906437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6C6264-C87F-402F-83E1-9AA01DC2FDA8}"/>
              </a:ext>
            </a:extLst>
          </p:cNvPr>
          <p:cNvSpPr>
            <a:spLocks noGrp="1"/>
          </p:cNvSpPr>
          <p:nvPr>
            <p:ph type="dt" sz="half" idx="10"/>
          </p:nvPr>
        </p:nvSpPr>
        <p:spPr/>
        <p:txBody>
          <a:bodyPr/>
          <a:lstStyle/>
          <a:p>
            <a:fld id="{C9F8B0FE-B7C4-4226-8F2E-B00815225A53}" type="datetimeFigureOut">
              <a:rPr lang="en-US" smtClean="0"/>
              <a:t>3/16/2023</a:t>
            </a:fld>
            <a:endParaRPr lang="en-US" dirty="0"/>
          </a:p>
        </p:txBody>
      </p:sp>
      <p:sp>
        <p:nvSpPr>
          <p:cNvPr id="3" name="Footer Placeholder 2">
            <a:extLst>
              <a:ext uri="{FF2B5EF4-FFF2-40B4-BE49-F238E27FC236}">
                <a16:creationId xmlns:a16="http://schemas.microsoft.com/office/drawing/2014/main" id="{CF652011-AA31-4081-843B-261A9D2C92F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F917CFB-AF6E-4EB3-B56D-9C634889F43B}"/>
              </a:ext>
            </a:extLst>
          </p:cNvPr>
          <p:cNvSpPr>
            <a:spLocks noGrp="1"/>
          </p:cNvSpPr>
          <p:nvPr>
            <p:ph type="sldNum" sz="quarter" idx="12"/>
          </p:nvPr>
        </p:nvSpPr>
        <p:spPr/>
        <p:txBody>
          <a:bodyPr/>
          <a:lstStyle/>
          <a:p>
            <a:fld id="{414FEE74-338D-4529-9867-A2587642BB7E}" type="slidenum">
              <a:rPr lang="en-US" smtClean="0"/>
              <a:t>‹#›</a:t>
            </a:fld>
            <a:endParaRPr lang="en-US" dirty="0"/>
          </a:p>
        </p:txBody>
      </p:sp>
    </p:spTree>
    <p:extLst>
      <p:ext uri="{BB962C8B-B14F-4D97-AF65-F5344CB8AC3E}">
        <p14:creationId xmlns:p14="http://schemas.microsoft.com/office/powerpoint/2010/main" val="2840514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AF3A6-1BB2-4252-B256-418A64E192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E977CD-4EE7-4CFD-ADE9-0A2040E490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F8F771-0605-4F28-9D41-8E2D8FC130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CA2066-7A16-438B-98E4-7BAD12A5F87C}"/>
              </a:ext>
            </a:extLst>
          </p:cNvPr>
          <p:cNvSpPr>
            <a:spLocks noGrp="1"/>
          </p:cNvSpPr>
          <p:nvPr>
            <p:ph type="dt" sz="half" idx="10"/>
          </p:nvPr>
        </p:nvSpPr>
        <p:spPr/>
        <p:txBody>
          <a:bodyPr/>
          <a:lstStyle/>
          <a:p>
            <a:fld id="{C9F8B0FE-B7C4-4226-8F2E-B00815225A53}" type="datetimeFigureOut">
              <a:rPr lang="en-US" smtClean="0"/>
              <a:t>3/16/2023</a:t>
            </a:fld>
            <a:endParaRPr lang="en-US" dirty="0"/>
          </a:p>
        </p:txBody>
      </p:sp>
      <p:sp>
        <p:nvSpPr>
          <p:cNvPr id="6" name="Footer Placeholder 5">
            <a:extLst>
              <a:ext uri="{FF2B5EF4-FFF2-40B4-BE49-F238E27FC236}">
                <a16:creationId xmlns:a16="http://schemas.microsoft.com/office/drawing/2014/main" id="{C81F50CB-9273-4AF6-AB7D-0BF6BB3FD75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161491C-E27E-42E1-BD39-765BEA3A21DC}"/>
              </a:ext>
            </a:extLst>
          </p:cNvPr>
          <p:cNvSpPr>
            <a:spLocks noGrp="1"/>
          </p:cNvSpPr>
          <p:nvPr>
            <p:ph type="sldNum" sz="quarter" idx="12"/>
          </p:nvPr>
        </p:nvSpPr>
        <p:spPr/>
        <p:txBody>
          <a:bodyPr/>
          <a:lstStyle/>
          <a:p>
            <a:fld id="{414FEE74-338D-4529-9867-A2587642BB7E}" type="slidenum">
              <a:rPr lang="en-US" smtClean="0"/>
              <a:t>‹#›</a:t>
            </a:fld>
            <a:endParaRPr lang="en-US" dirty="0"/>
          </a:p>
        </p:txBody>
      </p:sp>
    </p:spTree>
    <p:extLst>
      <p:ext uri="{BB962C8B-B14F-4D97-AF65-F5344CB8AC3E}">
        <p14:creationId xmlns:p14="http://schemas.microsoft.com/office/powerpoint/2010/main" val="2884440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A08BD-96E9-4825-B0A6-1C2A2EA439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36D91D-CC48-4A99-98D4-866022A25F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AE746AE-E8A1-4336-8A2F-D3846FD739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C6AD49-2A9C-48D9-974E-926F86F788B5}"/>
              </a:ext>
            </a:extLst>
          </p:cNvPr>
          <p:cNvSpPr>
            <a:spLocks noGrp="1"/>
          </p:cNvSpPr>
          <p:nvPr>
            <p:ph type="dt" sz="half" idx="10"/>
          </p:nvPr>
        </p:nvSpPr>
        <p:spPr/>
        <p:txBody>
          <a:bodyPr/>
          <a:lstStyle/>
          <a:p>
            <a:fld id="{C9F8B0FE-B7C4-4226-8F2E-B00815225A53}" type="datetimeFigureOut">
              <a:rPr lang="en-US" smtClean="0"/>
              <a:t>3/16/2023</a:t>
            </a:fld>
            <a:endParaRPr lang="en-US" dirty="0"/>
          </a:p>
        </p:txBody>
      </p:sp>
      <p:sp>
        <p:nvSpPr>
          <p:cNvPr id="6" name="Footer Placeholder 5">
            <a:extLst>
              <a:ext uri="{FF2B5EF4-FFF2-40B4-BE49-F238E27FC236}">
                <a16:creationId xmlns:a16="http://schemas.microsoft.com/office/drawing/2014/main" id="{5DA2A173-FEA4-44AA-9A53-7491378FF68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DAD19F-B6A1-4AFE-BD11-489A3FCBE640}"/>
              </a:ext>
            </a:extLst>
          </p:cNvPr>
          <p:cNvSpPr>
            <a:spLocks noGrp="1"/>
          </p:cNvSpPr>
          <p:nvPr>
            <p:ph type="sldNum" sz="quarter" idx="12"/>
          </p:nvPr>
        </p:nvSpPr>
        <p:spPr/>
        <p:txBody>
          <a:bodyPr/>
          <a:lstStyle/>
          <a:p>
            <a:fld id="{414FEE74-338D-4529-9867-A2587642BB7E}" type="slidenum">
              <a:rPr lang="en-US" smtClean="0"/>
              <a:t>‹#›</a:t>
            </a:fld>
            <a:endParaRPr lang="en-US" dirty="0"/>
          </a:p>
        </p:txBody>
      </p:sp>
    </p:spTree>
    <p:extLst>
      <p:ext uri="{BB962C8B-B14F-4D97-AF65-F5344CB8AC3E}">
        <p14:creationId xmlns:p14="http://schemas.microsoft.com/office/powerpoint/2010/main" val="86782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537F15-2A7F-4E70-AEF7-1C31492D17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5E51AB-0A1A-4C55-AE01-BC1A5A48E6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83C616-D429-40D4-B49B-9ED8C2F18C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F8B0FE-B7C4-4226-8F2E-B00815225A53}" type="datetimeFigureOut">
              <a:rPr lang="en-US" smtClean="0"/>
              <a:t>3/16/2023</a:t>
            </a:fld>
            <a:endParaRPr lang="en-US" dirty="0"/>
          </a:p>
        </p:txBody>
      </p:sp>
      <p:sp>
        <p:nvSpPr>
          <p:cNvPr id="5" name="Footer Placeholder 4">
            <a:extLst>
              <a:ext uri="{FF2B5EF4-FFF2-40B4-BE49-F238E27FC236}">
                <a16:creationId xmlns:a16="http://schemas.microsoft.com/office/drawing/2014/main" id="{0388C2A3-77A9-4EAA-B5BB-73962A8696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1E188D6-7745-41F3-87F5-DC31AECC47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FEE74-338D-4529-9867-A2587642BB7E}" type="slidenum">
              <a:rPr lang="en-US" smtClean="0"/>
              <a:t>‹#›</a:t>
            </a:fld>
            <a:endParaRPr lang="en-US" dirty="0"/>
          </a:p>
        </p:txBody>
      </p:sp>
    </p:spTree>
    <p:extLst>
      <p:ext uri="{BB962C8B-B14F-4D97-AF65-F5344CB8AC3E}">
        <p14:creationId xmlns:p14="http://schemas.microsoft.com/office/powerpoint/2010/main" val="2574449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8D5A5D-2E60-D445-8218-2FB539B53729}" type="datetimeFigureOut">
              <a:rPr lang="en-US" smtClean="0"/>
              <a:t>3/16/2023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641BB-14CB-8047-B1BA-BFEB61DC3F1B}" type="slidenum">
              <a:rPr lang="en-US" smtClean="0"/>
              <a:t>‹#›</a:t>
            </a:fld>
            <a:endParaRPr lang="en-US"/>
          </a:p>
        </p:txBody>
      </p:sp>
    </p:spTree>
    <p:extLst>
      <p:ext uri="{BB962C8B-B14F-4D97-AF65-F5344CB8AC3E}">
        <p14:creationId xmlns:p14="http://schemas.microsoft.com/office/powerpoint/2010/main" val="3760220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png"/><Relationship Id="rId3" Type="http://schemas.openxmlformats.org/officeDocument/2006/relationships/image" Target="../media/image3.jpg"/><Relationship Id="rId7" Type="http://schemas.openxmlformats.org/officeDocument/2006/relationships/image" Target="../media/image21.png"/><Relationship Id="rId12" Type="http://schemas.openxmlformats.org/officeDocument/2006/relationships/image" Target="../media/image26.jpg"/><Relationship Id="rId2" Type="http://schemas.openxmlformats.org/officeDocument/2006/relationships/image" Target="../media/image4.png"/><Relationship Id="rId16"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g"/><Relationship Id="rId15" Type="http://schemas.openxmlformats.org/officeDocument/2006/relationships/image" Target="../media/image29.pn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 Id="rId14" Type="http://schemas.openxmlformats.org/officeDocument/2006/relationships/image" Target="../media/image28.jp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jp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6.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4.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4.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photo, table, toy&#10;&#10;Description automatically generated">
            <a:extLst>
              <a:ext uri="{FF2B5EF4-FFF2-40B4-BE49-F238E27FC236}">
                <a16:creationId xmlns:a16="http://schemas.microsoft.com/office/drawing/2014/main" id="{4752BF13-4F8E-42B2-A707-BEE8CA88C9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1998" cy="6858000"/>
          </a:xfrm>
          <a:prstGeom prst="rect">
            <a:avLst/>
          </a:prstGeom>
        </p:spPr>
      </p:pic>
      <p:pic>
        <p:nvPicPr>
          <p:cNvPr id="1026" name="Picture 2" descr="Missouri AfterSchool Network">
            <a:extLst>
              <a:ext uri="{FF2B5EF4-FFF2-40B4-BE49-F238E27FC236}">
                <a16:creationId xmlns:a16="http://schemas.microsoft.com/office/drawing/2014/main" id="{D486E44E-AEAC-10D8-86E2-109A5756D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6597" y="931549"/>
            <a:ext cx="2335427" cy="8532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aphical user interface, text&#10;&#10;Description automatically generated with medium confidence">
            <a:extLst>
              <a:ext uri="{FF2B5EF4-FFF2-40B4-BE49-F238E27FC236}">
                <a16:creationId xmlns:a16="http://schemas.microsoft.com/office/drawing/2014/main" id="{94394C2D-D687-E57F-0AB8-833B5C7AFC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3763" y="2401616"/>
            <a:ext cx="3121163" cy="1441335"/>
          </a:xfrm>
          <a:prstGeom prst="rect">
            <a:avLst/>
          </a:prstGeom>
        </p:spPr>
      </p:pic>
      <p:sp>
        <p:nvSpPr>
          <p:cNvPr id="4" name="Content Placeholder 2">
            <a:extLst>
              <a:ext uri="{FF2B5EF4-FFF2-40B4-BE49-F238E27FC236}">
                <a16:creationId xmlns:a16="http://schemas.microsoft.com/office/drawing/2014/main" id="{2508C103-2E5B-D90C-0D6E-B5683FA0E0F1}"/>
              </a:ext>
            </a:extLst>
          </p:cNvPr>
          <p:cNvSpPr txBox="1">
            <a:spLocks/>
          </p:cNvSpPr>
          <p:nvPr/>
        </p:nvSpPr>
        <p:spPr>
          <a:xfrm>
            <a:off x="8443730" y="314763"/>
            <a:ext cx="3121163" cy="8532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solidFill>
                  <a:srgbClr val="0070C0"/>
                </a:solidFill>
              </a:rPr>
              <a:t>STEM Symposium </a:t>
            </a:r>
          </a:p>
          <a:p>
            <a:endParaRPr lang="en-US" dirty="0"/>
          </a:p>
          <a:p>
            <a:endParaRPr lang="en-US" dirty="0"/>
          </a:p>
          <a:p>
            <a:endParaRPr lang="en-US" dirty="0"/>
          </a:p>
        </p:txBody>
      </p:sp>
    </p:spTree>
    <p:extLst>
      <p:ext uri="{BB962C8B-B14F-4D97-AF65-F5344CB8AC3E}">
        <p14:creationId xmlns:p14="http://schemas.microsoft.com/office/powerpoint/2010/main" val="2602215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2E45CA-FF99-43B9-B83C-6FE24B782E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3289"/>
            <a:ext cx="7924123" cy="5616222"/>
          </a:xfrm>
          <a:prstGeom prst="rect">
            <a:avLst/>
          </a:prstGeom>
        </p:spPr>
      </p:pic>
      <p:pic>
        <p:nvPicPr>
          <p:cNvPr id="2" name="Picture 1">
            <a:extLst>
              <a:ext uri="{FF2B5EF4-FFF2-40B4-BE49-F238E27FC236}">
                <a16:creationId xmlns:a16="http://schemas.microsoft.com/office/drawing/2014/main" id="{5FE54105-E28E-22C0-2717-C19FC235BEAE}"/>
              </a:ext>
            </a:extLst>
          </p:cNvPr>
          <p:cNvPicPr>
            <a:picLocks noChangeAspect="1"/>
          </p:cNvPicPr>
          <p:nvPr/>
        </p:nvPicPr>
        <p:blipFill rotWithShape="1">
          <a:blip r:embed="rId3"/>
          <a:srcRect t="12833" b="75618"/>
          <a:stretch/>
        </p:blipFill>
        <p:spPr>
          <a:xfrm>
            <a:off x="-10687" y="-12778"/>
            <a:ext cx="12202687" cy="771525"/>
          </a:xfrm>
          <a:prstGeom prst="rect">
            <a:avLst/>
          </a:prstGeom>
        </p:spPr>
      </p:pic>
      <p:sp>
        <p:nvSpPr>
          <p:cNvPr id="4" name="TextBox 3">
            <a:extLst>
              <a:ext uri="{FF2B5EF4-FFF2-40B4-BE49-F238E27FC236}">
                <a16:creationId xmlns:a16="http://schemas.microsoft.com/office/drawing/2014/main" id="{DB50FADE-A89A-4C7C-EE0E-F12B9BBA40C6}"/>
              </a:ext>
            </a:extLst>
          </p:cNvPr>
          <p:cNvSpPr txBox="1"/>
          <p:nvPr/>
        </p:nvSpPr>
        <p:spPr>
          <a:xfrm>
            <a:off x="717527" y="-10694"/>
            <a:ext cx="11360741" cy="707886"/>
          </a:xfrm>
          <a:prstGeom prst="rect">
            <a:avLst/>
          </a:prstGeom>
          <a:noFill/>
        </p:spPr>
        <p:txBody>
          <a:bodyPr wrap="square">
            <a:spAutoFit/>
          </a:bodyPr>
          <a:lstStyle/>
          <a:p>
            <a:r>
              <a:rPr lang="en-US" sz="4000" dirty="0">
                <a:solidFill>
                  <a:schemeClr val="accent4"/>
                </a:solidFill>
                <a:latin typeface="Tahoma" panose="020B0604030504040204" pitchFamily="34" charset="0"/>
                <a:ea typeface="Tahoma" panose="020B0604030504040204" pitchFamily="34" charset="0"/>
                <a:cs typeface="Tahoma" panose="020B0604030504040204" pitchFamily="34" charset="0"/>
              </a:rPr>
              <a:t>Projected Tech Occupation Growth 2018-2023</a:t>
            </a:r>
            <a:endParaRPr lang="en-US" sz="4000" dirty="0"/>
          </a:p>
        </p:txBody>
      </p:sp>
      <p:pic>
        <p:nvPicPr>
          <p:cNvPr id="5" name="Picture 2" descr="Missouri Technology Alliance logo.">
            <a:extLst>
              <a:ext uri="{FF2B5EF4-FFF2-40B4-BE49-F238E27FC236}">
                <a16:creationId xmlns:a16="http://schemas.microsoft.com/office/drawing/2014/main" id="{6D7F786E-381A-0CD7-C789-136FF12520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84927" y="3901925"/>
            <a:ext cx="1942426" cy="19424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raphical user interface, text&#10;&#10;Description automatically generated with medium confidence">
            <a:extLst>
              <a:ext uri="{FF2B5EF4-FFF2-40B4-BE49-F238E27FC236}">
                <a16:creationId xmlns:a16="http://schemas.microsoft.com/office/drawing/2014/main" id="{7EF037E8-492A-EF54-F6D3-0A5B5A115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0696" y="6038291"/>
            <a:ext cx="2530887" cy="1168749"/>
          </a:xfrm>
          <a:prstGeom prst="rect">
            <a:avLst/>
          </a:prstGeom>
        </p:spPr>
      </p:pic>
      <p:sp>
        <p:nvSpPr>
          <p:cNvPr id="8" name="object 15">
            <a:extLst>
              <a:ext uri="{FF2B5EF4-FFF2-40B4-BE49-F238E27FC236}">
                <a16:creationId xmlns:a16="http://schemas.microsoft.com/office/drawing/2014/main" id="{BB4E0B0F-B215-CF1C-31DF-714B80FFC1DB}"/>
              </a:ext>
            </a:extLst>
          </p:cNvPr>
          <p:cNvSpPr txBox="1"/>
          <p:nvPr/>
        </p:nvSpPr>
        <p:spPr>
          <a:xfrm>
            <a:off x="228600" y="6542240"/>
            <a:ext cx="5597237" cy="21544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effectLst/>
                <a:uLnTx/>
                <a:uFillTx/>
                <a:latin typeface="Arial"/>
                <a:ea typeface="+mn-ea"/>
                <a:cs typeface="Arial"/>
              </a:rPr>
              <a:t>S</a:t>
            </a:r>
            <a:r>
              <a:rPr kumimoji="0" sz="1400" b="0" i="0" u="none" strike="noStrike" kern="1200" cap="none" spc="0" normalizeH="0" baseline="0" noProof="0" dirty="0">
                <a:ln>
                  <a:noFill/>
                </a:ln>
                <a:effectLst/>
                <a:uLnTx/>
                <a:uFillTx/>
                <a:latin typeface="Arial"/>
                <a:ea typeface="+mn-ea"/>
                <a:cs typeface="Arial"/>
              </a:rPr>
              <a:t>o</a:t>
            </a:r>
            <a:r>
              <a:rPr kumimoji="0" sz="1400" b="0" i="0" u="none" strike="noStrike" kern="1200" cap="none" spc="-5" normalizeH="0" baseline="0" noProof="0" dirty="0">
                <a:ln>
                  <a:noFill/>
                </a:ln>
                <a:effectLst/>
                <a:uLnTx/>
                <a:uFillTx/>
                <a:latin typeface="Arial"/>
                <a:ea typeface="+mn-ea"/>
                <a:cs typeface="Arial"/>
              </a:rPr>
              <a:t>u</a:t>
            </a:r>
            <a:r>
              <a:rPr kumimoji="0" sz="1400" b="0" i="0" u="none" strike="noStrike" kern="1200" cap="none" spc="0" normalizeH="0" baseline="0" noProof="0" dirty="0">
                <a:ln>
                  <a:noFill/>
                </a:ln>
                <a:effectLst/>
                <a:uLnTx/>
                <a:uFillTx/>
                <a:latin typeface="Arial"/>
                <a:ea typeface="+mn-ea"/>
                <a:cs typeface="Arial"/>
              </a:rPr>
              <a:t>rce:</a:t>
            </a:r>
            <a:r>
              <a:rPr kumimoji="0" sz="1400" b="0" i="0" u="none" strike="noStrike" kern="1200" cap="none" spc="-5" normalizeH="0" baseline="0" noProof="0" dirty="0">
                <a:ln>
                  <a:noFill/>
                </a:ln>
                <a:effectLst/>
                <a:uLnTx/>
                <a:uFillTx/>
                <a:latin typeface="Arial"/>
                <a:ea typeface="+mn-ea"/>
                <a:cs typeface="Arial"/>
              </a:rPr>
              <a:t> </a:t>
            </a:r>
            <a:r>
              <a:rPr lang="en-US" sz="1400" dirty="0"/>
              <a:t> Missouri Chamber Foundation - Missouri 2030 Technology Report </a:t>
            </a:r>
            <a:endParaRPr kumimoji="0" sz="1400" b="0" i="0" u="none" strike="noStrike" kern="1200" cap="none" spc="0" normalizeH="0" baseline="0" noProof="0" dirty="0">
              <a:ln>
                <a:noFill/>
              </a:ln>
              <a:effectLst/>
              <a:uLnTx/>
              <a:uFillTx/>
              <a:latin typeface="Arial"/>
              <a:ea typeface="+mn-ea"/>
              <a:cs typeface="Arial"/>
            </a:endParaRPr>
          </a:p>
        </p:txBody>
      </p:sp>
    </p:spTree>
    <p:extLst>
      <p:ext uri="{BB962C8B-B14F-4D97-AF65-F5344CB8AC3E}">
        <p14:creationId xmlns:p14="http://schemas.microsoft.com/office/powerpoint/2010/main" val="2127834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E54105-E28E-22C0-2717-C19FC235BEAE}"/>
              </a:ext>
            </a:extLst>
          </p:cNvPr>
          <p:cNvPicPr>
            <a:picLocks noChangeAspect="1"/>
          </p:cNvPicPr>
          <p:nvPr/>
        </p:nvPicPr>
        <p:blipFill rotWithShape="1">
          <a:blip r:embed="rId2"/>
          <a:srcRect t="12833" b="75618"/>
          <a:stretch/>
        </p:blipFill>
        <p:spPr>
          <a:xfrm>
            <a:off x="-10687" y="-12778"/>
            <a:ext cx="12202687" cy="771525"/>
          </a:xfrm>
          <a:prstGeom prst="rect">
            <a:avLst/>
          </a:prstGeom>
        </p:spPr>
      </p:pic>
      <p:sp>
        <p:nvSpPr>
          <p:cNvPr id="4" name="TextBox 3">
            <a:extLst>
              <a:ext uri="{FF2B5EF4-FFF2-40B4-BE49-F238E27FC236}">
                <a16:creationId xmlns:a16="http://schemas.microsoft.com/office/drawing/2014/main" id="{DB50FADE-A89A-4C7C-EE0E-F12B9BBA40C6}"/>
              </a:ext>
            </a:extLst>
          </p:cNvPr>
          <p:cNvSpPr txBox="1"/>
          <p:nvPr/>
        </p:nvSpPr>
        <p:spPr>
          <a:xfrm>
            <a:off x="717527" y="-10694"/>
            <a:ext cx="11360741" cy="707886"/>
          </a:xfrm>
          <a:prstGeom prst="rect">
            <a:avLst/>
          </a:prstGeom>
          <a:noFill/>
        </p:spPr>
        <p:txBody>
          <a:bodyPr wrap="square">
            <a:spAutoFit/>
          </a:bodyPr>
          <a:lstStyle/>
          <a:p>
            <a:r>
              <a:rPr lang="en-US" sz="4000" dirty="0">
                <a:solidFill>
                  <a:schemeClr val="accent4"/>
                </a:solidFill>
                <a:latin typeface="Tahoma" panose="020B0604030504040204" pitchFamily="34" charset="0"/>
                <a:ea typeface="Tahoma" panose="020B0604030504040204" pitchFamily="34" charset="0"/>
                <a:cs typeface="Tahoma" panose="020B0604030504040204" pitchFamily="34" charset="0"/>
              </a:rPr>
              <a:t>Regardless of Industry, Tech Drives Missouri…</a:t>
            </a:r>
            <a:endParaRPr lang="en-US" sz="4000" dirty="0"/>
          </a:p>
        </p:txBody>
      </p:sp>
      <p:pic>
        <p:nvPicPr>
          <p:cNvPr id="7" name="Picture 6" descr="Graphical user interface, text&#10;&#10;Description automatically generated with medium confidence">
            <a:extLst>
              <a:ext uri="{FF2B5EF4-FFF2-40B4-BE49-F238E27FC236}">
                <a16:creationId xmlns:a16="http://schemas.microsoft.com/office/drawing/2014/main" id="{7EF037E8-492A-EF54-F6D3-0A5B5A1157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0696" y="6038291"/>
            <a:ext cx="2530887" cy="1168749"/>
          </a:xfrm>
          <a:prstGeom prst="rect">
            <a:avLst/>
          </a:prstGeom>
        </p:spPr>
      </p:pic>
      <p:sp>
        <p:nvSpPr>
          <p:cNvPr id="8" name="object 15">
            <a:extLst>
              <a:ext uri="{FF2B5EF4-FFF2-40B4-BE49-F238E27FC236}">
                <a16:creationId xmlns:a16="http://schemas.microsoft.com/office/drawing/2014/main" id="{BB4E0B0F-B215-CF1C-31DF-714B80FFC1DB}"/>
              </a:ext>
            </a:extLst>
          </p:cNvPr>
          <p:cNvSpPr txBox="1"/>
          <p:nvPr/>
        </p:nvSpPr>
        <p:spPr>
          <a:xfrm>
            <a:off x="228600" y="6542240"/>
            <a:ext cx="5597237" cy="21544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effectLst/>
                <a:uLnTx/>
                <a:uFillTx/>
                <a:latin typeface="Arial"/>
                <a:ea typeface="+mn-ea"/>
                <a:cs typeface="Arial"/>
              </a:rPr>
              <a:t>S</a:t>
            </a:r>
            <a:r>
              <a:rPr kumimoji="0" sz="1400" b="0" i="0" u="none" strike="noStrike" kern="1200" cap="none" spc="0" normalizeH="0" baseline="0" noProof="0" dirty="0">
                <a:ln>
                  <a:noFill/>
                </a:ln>
                <a:effectLst/>
                <a:uLnTx/>
                <a:uFillTx/>
                <a:latin typeface="Arial"/>
                <a:ea typeface="+mn-ea"/>
                <a:cs typeface="Arial"/>
              </a:rPr>
              <a:t>o</a:t>
            </a:r>
            <a:r>
              <a:rPr kumimoji="0" sz="1400" b="0" i="0" u="none" strike="noStrike" kern="1200" cap="none" spc="-5" normalizeH="0" baseline="0" noProof="0" dirty="0">
                <a:ln>
                  <a:noFill/>
                </a:ln>
                <a:effectLst/>
                <a:uLnTx/>
                <a:uFillTx/>
                <a:latin typeface="Arial"/>
                <a:ea typeface="+mn-ea"/>
                <a:cs typeface="Arial"/>
              </a:rPr>
              <a:t>u</a:t>
            </a:r>
            <a:r>
              <a:rPr kumimoji="0" sz="1400" b="0" i="0" u="none" strike="noStrike" kern="1200" cap="none" spc="0" normalizeH="0" baseline="0" noProof="0" dirty="0">
                <a:ln>
                  <a:noFill/>
                </a:ln>
                <a:effectLst/>
                <a:uLnTx/>
                <a:uFillTx/>
                <a:latin typeface="Arial"/>
                <a:ea typeface="+mn-ea"/>
                <a:cs typeface="Arial"/>
              </a:rPr>
              <a:t>rce:</a:t>
            </a:r>
            <a:r>
              <a:rPr kumimoji="0" sz="1400" b="0" i="0" u="none" strike="noStrike" kern="1200" cap="none" spc="-5" normalizeH="0" baseline="0" noProof="0" dirty="0">
                <a:ln>
                  <a:noFill/>
                </a:ln>
                <a:effectLst/>
                <a:uLnTx/>
                <a:uFillTx/>
                <a:latin typeface="Arial"/>
                <a:ea typeface="+mn-ea"/>
                <a:cs typeface="Arial"/>
              </a:rPr>
              <a:t> </a:t>
            </a:r>
            <a:r>
              <a:rPr lang="en-US" sz="1400" dirty="0"/>
              <a:t> Missouri Chamber Foundation Math and Science Coalition </a:t>
            </a:r>
            <a:endParaRPr kumimoji="0" sz="1400" b="0" i="0" u="none" strike="noStrike" kern="1200" cap="none" spc="0" normalizeH="0" baseline="0" noProof="0" dirty="0">
              <a:ln>
                <a:noFill/>
              </a:ln>
              <a:effectLst/>
              <a:uLnTx/>
              <a:uFillTx/>
              <a:latin typeface="Arial"/>
              <a:ea typeface="+mn-ea"/>
              <a:cs typeface="Arial"/>
            </a:endParaRPr>
          </a:p>
        </p:txBody>
      </p:sp>
      <p:pic>
        <p:nvPicPr>
          <p:cNvPr id="9" name="Picture 8" descr="A picture containing text, clipart&#10;&#10;Description automatically generated">
            <a:extLst>
              <a:ext uri="{FF2B5EF4-FFF2-40B4-BE49-F238E27FC236}">
                <a16:creationId xmlns:a16="http://schemas.microsoft.com/office/drawing/2014/main" id="{E528942A-CCFE-9858-3A08-E01C741645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2762" y="1238274"/>
            <a:ext cx="3994503" cy="771524"/>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2FDD9654-3C37-CB93-2727-EAC80C7A82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788" y="3199763"/>
            <a:ext cx="2707500" cy="1525225"/>
          </a:xfrm>
          <a:prstGeom prst="rect">
            <a:avLst/>
          </a:prstGeom>
        </p:spPr>
      </p:pic>
      <p:pic>
        <p:nvPicPr>
          <p:cNvPr id="13" name="Picture 12" descr="Logo, company name&#10;&#10;Description automatically generated">
            <a:extLst>
              <a:ext uri="{FF2B5EF4-FFF2-40B4-BE49-F238E27FC236}">
                <a16:creationId xmlns:a16="http://schemas.microsoft.com/office/drawing/2014/main" id="{0DF525AB-0F4D-5213-7334-CBDD896311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724" y="1202430"/>
            <a:ext cx="2047461" cy="1862494"/>
          </a:xfrm>
          <a:prstGeom prst="rect">
            <a:avLst/>
          </a:prstGeom>
        </p:spPr>
      </p:pic>
      <p:pic>
        <p:nvPicPr>
          <p:cNvPr id="15" name="Picture 14" descr="Logo&#10;&#10;Description automatically generated">
            <a:extLst>
              <a:ext uri="{FF2B5EF4-FFF2-40B4-BE49-F238E27FC236}">
                <a16:creationId xmlns:a16="http://schemas.microsoft.com/office/drawing/2014/main" id="{4CEBFF6C-4600-0324-BFEF-0C14A8442E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3999" y="2406917"/>
            <a:ext cx="2877583" cy="1187719"/>
          </a:xfrm>
          <a:prstGeom prst="rect">
            <a:avLst/>
          </a:prstGeom>
        </p:spPr>
      </p:pic>
      <p:pic>
        <p:nvPicPr>
          <p:cNvPr id="17" name="Picture 16" descr="Logo&#10;&#10;Description automatically generated">
            <a:extLst>
              <a:ext uri="{FF2B5EF4-FFF2-40B4-BE49-F238E27FC236}">
                <a16:creationId xmlns:a16="http://schemas.microsoft.com/office/drawing/2014/main" id="{168A381D-1658-4D35-6A79-0985D3475A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35469" y="2350400"/>
            <a:ext cx="1285870" cy="1273386"/>
          </a:xfrm>
          <a:prstGeom prst="rect">
            <a:avLst/>
          </a:prstGeom>
        </p:spPr>
      </p:pic>
      <p:pic>
        <p:nvPicPr>
          <p:cNvPr id="19" name="Picture 18" descr="Logo, company name&#10;&#10;Description automatically generated">
            <a:extLst>
              <a:ext uri="{FF2B5EF4-FFF2-40B4-BE49-F238E27FC236}">
                <a16:creationId xmlns:a16="http://schemas.microsoft.com/office/drawing/2014/main" id="{DC675E5E-1C6D-1E92-6134-848F2D2A8A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9165" y="3772604"/>
            <a:ext cx="2356201" cy="771524"/>
          </a:xfrm>
          <a:prstGeom prst="rect">
            <a:avLst/>
          </a:prstGeom>
        </p:spPr>
      </p:pic>
      <p:pic>
        <p:nvPicPr>
          <p:cNvPr id="21" name="Picture 20">
            <a:extLst>
              <a:ext uri="{FF2B5EF4-FFF2-40B4-BE49-F238E27FC236}">
                <a16:creationId xmlns:a16="http://schemas.microsoft.com/office/drawing/2014/main" id="{73BA584A-886D-7C0D-4531-A26540DE5B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68973" y="4551871"/>
            <a:ext cx="1413978" cy="1140020"/>
          </a:xfrm>
          <a:prstGeom prst="rect">
            <a:avLst/>
          </a:prstGeom>
        </p:spPr>
      </p:pic>
      <p:pic>
        <p:nvPicPr>
          <p:cNvPr id="23" name="Picture 22" descr="Graphical user interface&#10;&#10;Description automatically generated with medium confidence">
            <a:extLst>
              <a:ext uri="{FF2B5EF4-FFF2-40B4-BE49-F238E27FC236}">
                <a16:creationId xmlns:a16="http://schemas.microsoft.com/office/drawing/2014/main" id="{E0BC8C11-6C11-82F4-1EFB-F7C06C1897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7952" y="5229467"/>
            <a:ext cx="1252358" cy="585825"/>
          </a:xfrm>
          <a:prstGeom prst="rect">
            <a:avLst/>
          </a:prstGeom>
        </p:spPr>
      </p:pic>
      <p:pic>
        <p:nvPicPr>
          <p:cNvPr id="25" name="Picture 24" descr="Logo, company name&#10;&#10;Description automatically generated">
            <a:extLst>
              <a:ext uri="{FF2B5EF4-FFF2-40B4-BE49-F238E27FC236}">
                <a16:creationId xmlns:a16="http://schemas.microsoft.com/office/drawing/2014/main" id="{AD1AAB15-6DDC-3322-4F50-596722FA24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43034" y="4129485"/>
            <a:ext cx="2147622" cy="1880073"/>
          </a:xfrm>
          <a:prstGeom prst="rect">
            <a:avLst/>
          </a:prstGeom>
        </p:spPr>
      </p:pic>
      <p:pic>
        <p:nvPicPr>
          <p:cNvPr id="27" name="Picture 26" descr="Logo&#10;&#10;Description automatically generated">
            <a:extLst>
              <a:ext uri="{FF2B5EF4-FFF2-40B4-BE49-F238E27FC236}">
                <a16:creationId xmlns:a16="http://schemas.microsoft.com/office/drawing/2014/main" id="{1255F8E2-DE2D-67C8-870B-09FC80D5A93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90696" y="1172522"/>
            <a:ext cx="1827442" cy="605268"/>
          </a:xfrm>
          <a:prstGeom prst="rect">
            <a:avLst/>
          </a:prstGeom>
        </p:spPr>
      </p:pic>
      <p:pic>
        <p:nvPicPr>
          <p:cNvPr id="29" name="Picture 28" descr="Logo, company name&#10;&#10;Description automatically generated">
            <a:extLst>
              <a:ext uri="{FF2B5EF4-FFF2-40B4-BE49-F238E27FC236}">
                <a16:creationId xmlns:a16="http://schemas.microsoft.com/office/drawing/2014/main" id="{DEBAEE1F-D2A3-C55E-F319-5F1F64B2BE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317346" y="4467537"/>
            <a:ext cx="2530888" cy="595503"/>
          </a:xfrm>
          <a:prstGeom prst="rect">
            <a:avLst/>
          </a:prstGeom>
        </p:spPr>
      </p:pic>
      <p:pic>
        <p:nvPicPr>
          <p:cNvPr id="32" name="Picture 31">
            <a:extLst>
              <a:ext uri="{FF2B5EF4-FFF2-40B4-BE49-F238E27FC236}">
                <a16:creationId xmlns:a16="http://schemas.microsoft.com/office/drawing/2014/main" id="{FEEE46DD-B0A3-E86A-822F-E6E933746AE1}"/>
              </a:ext>
            </a:extLst>
          </p:cNvPr>
          <p:cNvPicPr>
            <a:picLocks noChangeAspect="1"/>
          </p:cNvPicPr>
          <p:nvPr/>
        </p:nvPicPr>
        <p:blipFill>
          <a:blip r:embed="rId15"/>
          <a:stretch>
            <a:fillRect/>
          </a:stretch>
        </p:blipFill>
        <p:spPr>
          <a:xfrm>
            <a:off x="6624785" y="4934387"/>
            <a:ext cx="2280656" cy="912262"/>
          </a:xfrm>
          <a:prstGeom prst="rect">
            <a:avLst/>
          </a:prstGeom>
        </p:spPr>
      </p:pic>
      <p:pic>
        <p:nvPicPr>
          <p:cNvPr id="33" name="Picture 32">
            <a:extLst>
              <a:ext uri="{FF2B5EF4-FFF2-40B4-BE49-F238E27FC236}">
                <a16:creationId xmlns:a16="http://schemas.microsoft.com/office/drawing/2014/main" id="{3DAA2076-129C-CD59-D2B3-43BE58C5CDBC}"/>
              </a:ext>
            </a:extLst>
          </p:cNvPr>
          <p:cNvPicPr>
            <a:picLocks noChangeAspect="1"/>
          </p:cNvPicPr>
          <p:nvPr/>
        </p:nvPicPr>
        <p:blipFill>
          <a:blip r:embed="rId16"/>
          <a:stretch>
            <a:fillRect/>
          </a:stretch>
        </p:blipFill>
        <p:spPr>
          <a:xfrm>
            <a:off x="5284232" y="2542422"/>
            <a:ext cx="3296874" cy="340677"/>
          </a:xfrm>
          <a:prstGeom prst="rect">
            <a:avLst/>
          </a:prstGeom>
        </p:spPr>
      </p:pic>
    </p:spTree>
    <p:extLst>
      <p:ext uri="{BB962C8B-B14F-4D97-AF65-F5344CB8AC3E}">
        <p14:creationId xmlns:p14="http://schemas.microsoft.com/office/powerpoint/2010/main" val="2740110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9C44E2-303D-430B-FD2F-10E05CB55052}"/>
              </a:ext>
            </a:extLst>
          </p:cNvPr>
          <p:cNvSpPr>
            <a:spLocks noGrp="1"/>
          </p:cNvSpPr>
          <p:nvPr>
            <p:ph idx="1"/>
          </p:nvPr>
        </p:nvSpPr>
        <p:spPr>
          <a:xfrm>
            <a:off x="625154" y="3760214"/>
            <a:ext cx="5706508" cy="742679"/>
          </a:xfrm>
        </p:spPr>
        <p:txBody>
          <a:bodyPr/>
          <a:lstStyle/>
          <a:p>
            <a:pPr marL="0" indent="0">
              <a:buNone/>
            </a:pPr>
            <a:r>
              <a:rPr lang="en-US" dirty="0"/>
              <a:t>Parents value STEM in Afterschool</a:t>
            </a:r>
          </a:p>
        </p:txBody>
      </p:sp>
      <p:pic>
        <p:nvPicPr>
          <p:cNvPr id="5" name="Picture 4">
            <a:extLst>
              <a:ext uri="{FF2B5EF4-FFF2-40B4-BE49-F238E27FC236}">
                <a16:creationId xmlns:a16="http://schemas.microsoft.com/office/drawing/2014/main" id="{B4CF5E46-1AB3-E8CC-F700-8279BDF656ED}"/>
              </a:ext>
            </a:extLst>
          </p:cNvPr>
          <p:cNvPicPr>
            <a:picLocks noChangeAspect="1"/>
          </p:cNvPicPr>
          <p:nvPr/>
        </p:nvPicPr>
        <p:blipFill>
          <a:blip r:embed="rId3"/>
          <a:stretch>
            <a:fillRect/>
          </a:stretch>
        </p:blipFill>
        <p:spPr>
          <a:xfrm>
            <a:off x="9904447" y="5570531"/>
            <a:ext cx="2104819" cy="1164368"/>
          </a:xfrm>
          <a:prstGeom prst="rect">
            <a:avLst/>
          </a:prstGeom>
        </p:spPr>
      </p:pic>
      <p:pic>
        <p:nvPicPr>
          <p:cNvPr id="11" name="Picture 10">
            <a:extLst>
              <a:ext uri="{FF2B5EF4-FFF2-40B4-BE49-F238E27FC236}">
                <a16:creationId xmlns:a16="http://schemas.microsoft.com/office/drawing/2014/main" id="{65FFA6AC-84C2-6073-9B5C-7EFB9D456776}"/>
              </a:ext>
            </a:extLst>
          </p:cNvPr>
          <p:cNvPicPr>
            <a:picLocks noChangeAspect="1"/>
          </p:cNvPicPr>
          <p:nvPr/>
        </p:nvPicPr>
        <p:blipFill rotWithShape="1">
          <a:blip r:embed="rId4"/>
          <a:srcRect r="43995" b="71988"/>
          <a:stretch/>
        </p:blipFill>
        <p:spPr>
          <a:xfrm>
            <a:off x="628604" y="2292011"/>
            <a:ext cx="4347458" cy="1559060"/>
          </a:xfrm>
          <a:prstGeom prst="rect">
            <a:avLst/>
          </a:prstGeom>
        </p:spPr>
      </p:pic>
      <p:pic>
        <p:nvPicPr>
          <p:cNvPr id="13" name="Picture 12">
            <a:extLst>
              <a:ext uri="{FF2B5EF4-FFF2-40B4-BE49-F238E27FC236}">
                <a16:creationId xmlns:a16="http://schemas.microsoft.com/office/drawing/2014/main" id="{AA2A7B44-D658-A278-7A0E-EFC13E2FE948}"/>
              </a:ext>
            </a:extLst>
          </p:cNvPr>
          <p:cNvPicPr>
            <a:picLocks noChangeAspect="1"/>
          </p:cNvPicPr>
          <p:nvPr/>
        </p:nvPicPr>
        <p:blipFill>
          <a:blip r:embed="rId5"/>
          <a:stretch>
            <a:fillRect/>
          </a:stretch>
        </p:blipFill>
        <p:spPr>
          <a:xfrm>
            <a:off x="625154" y="4305057"/>
            <a:ext cx="3946846" cy="1330009"/>
          </a:xfrm>
          <a:prstGeom prst="rect">
            <a:avLst/>
          </a:prstGeom>
        </p:spPr>
      </p:pic>
      <p:sp>
        <p:nvSpPr>
          <p:cNvPr id="14" name="Content Placeholder 2">
            <a:extLst>
              <a:ext uri="{FF2B5EF4-FFF2-40B4-BE49-F238E27FC236}">
                <a16:creationId xmlns:a16="http://schemas.microsoft.com/office/drawing/2014/main" id="{9A5B6FE0-2EC2-AA13-54E4-1C439370032D}"/>
              </a:ext>
            </a:extLst>
          </p:cNvPr>
          <p:cNvSpPr txBox="1">
            <a:spLocks/>
          </p:cNvSpPr>
          <p:nvPr/>
        </p:nvSpPr>
        <p:spPr>
          <a:xfrm>
            <a:off x="633176" y="1682761"/>
            <a:ext cx="5706508" cy="74267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Parents reporting that their Afterschool program offers STEM</a:t>
            </a:r>
          </a:p>
        </p:txBody>
      </p:sp>
      <p:pic>
        <p:nvPicPr>
          <p:cNvPr id="16" name="Picture 15">
            <a:extLst>
              <a:ext uri="{FF2B5EF4-FFF2-40B4-BE49-F238E27FC236}">
                <a16:creationId xmlns:a16="http://schemas.microsoft.com/office/drawing/2014/main" id="{9E270D19-B28D-041B-6DC2-F941081AB12E}"/>
              </a:ext>
            </a:extLst>
          </p:cNvPr>
          <p:cNvPicPr>
            <a:picLocks noChangeAspect="1"/>
          </p:cNvPicPr>
          <p:nvPr/>
        </p:nvPicPr>
        <p:blipFill>
          <a:blip r:embed="rId6"/>
          <a:stretch>
            <a:fillRect/>
          </a:stretch>
        </p:blipFill>
        <p:spPr>
          <a:xfrm>
            <a:off x="7855850" y="907476"/>
            <a:ext cx="3486329" cy="1911448"/>
          </a:xfrm>
          <a:prstGeom prst="rect">
            <a:avLst/>
          </a:prstGeom>
        </p:spPr>
      </p:pic>
      <p:pic>
        <p:nvPicPr>
          <p:cNvPr id="18" name="Picture 17">
            <a:extLst>
              <a:ext uri="{FF2B5EF4-FFF2-40B4-BE49-F238E27FC236}">
                <a16:creationId xmlns:a16="http://schemas.microsoft.com/office/drawing/2014/main" id="{DA196BEE-4BA3-D7AB-5997-E4CA46F8CB75}"/>
              </a:ext>
            </a:extLst>
          </p:cNvPr>
          <p:cNvPicPr>
            <a:picLocks noChangeAspect="1"/>
          </p:cNvPicPr>
          <p:nvPr/>
        </p:nvPicPr>
        <p:blipFill>
          <a:blip r:embed="rId7"/>
          <a:stretch>
            <a:fillRect/>
          </a:stretch>
        </p:blipFill>
        <p:spPr>
          <a:xfrm>
            <a:off x="6765375" y="3624860"/>
            <a:ext cx="3454578" cy="2121009"/>
          </a:xfrm>
          <a:prstGeom prst="rect">
            <a:avLst/>
          </a:prstGeom>
        </p:spPr>
      </p:pic>
      <p:sp>
        <p:nvSpPr>
          <p:cNvPr id="20" name="Content Placeholder 2">
            <a:extLst>
              <a:ext uri="{FF2B5EF4-FFF2-40B4-BE49-F238E27FC236}">
                <a16:creationId xmlns:a16="http://schemas.microsoft.com/office/drawing/2014/main" id="{B20D0095-4961-453A-992B-DD2ECA9CAE36}"/>
              </a:ext>
            </a:extLst>
          </p:cNvPr>
          <p:cNvSpPr txBox="1">
            <a:spLocks/>
          </p:cNvSpPr>
          <p:nvPr/>
        </p:nvSpPr>
        <p:spPr>
          <a:xfrm>
            <a:off x="6485492" y="2897986"/>
            <a:ext cx="5706508" cy="74267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STEM in Afterschool reaches </a:t>
            </a:r>
            <a:r>
              <a:rPr lang="en-US" b="1" dirty="0"/>
              <a:t>all</a:t>
            </a:r>
            <a:r>
              <a:rPr lang="en-US" dirty="0"/>
              <a:t> students</a:t>
            </a:r>
          </a:p>
        </p:txBody>
      </p:sp>
      <p:pic>
        <p:nvPicPr>
          <p:cNvPr id="4" name="Picture 3">
            <a:extLst>
              <a:ext uri="{FF2B5EF4-FFF2-40B4-BE49-F238E27FC236}">
                <a16:creationId xmlns:a16="http://schemas.microsoft.com/office/drawing/2014/main" id="{B8F50319-7189-86C1-5BEA-720E2A44B7E8}"/>
              </a:ext>
            </a:extLst>
          </p:cNvPr>
          <p:cNvPicPr>
            <a:picLocks noChangeAspect="1"/>
          </p:cNvPicPr>
          <p:nvPr/>
        </p:nvPicPr>
        <p:blipFill rotWithShape="1">
          <a:blip r:embed="rId8"/>
          <a:srcRect t="12833" b="75618"/>
          <a:stretch/>
        </p:blipFill>
        <p:spPr>
          <a:xfrm>
            <a:off x="-10687" y="-12778"/>
            <a:ext cx="12202687" cy="771525"/>
          </a:xfrm>
          <a:prstGeom prst="rect">
            <a:avLst/>
          </a:prstGeom>
        </p:spPr>
      </p:pic>
      <p:sp>
        <p:nvSpPr>
          <p:cNvPr id="19" name="TextBox 18">
            <a:extLst>
              <a:ext uri="{FF2B5EF4-FFF2-40B4-BE49-F238E27FC236}">
                <a16:creationId xmlns:a16="http://schemas.microsoft.com/office/drawing/2014/main" id="{017E135C-7D7F-2CB9-25B5-F65D2C273C23}"/>
              </a:ext>
            </a:extLst>
          </p:cNvPr>
          <p:cNvSpPr txBox="1"/>
          <p:nvPr/>
        </p:nvSpPr>
        <p:spPr>
          <a:xfrm>
            <a:off x="353109" y="-36734"/>
            <a:ext cx="9245906" cy="769441"/>
          </a:xfrm>
          <a:prstGeom prst="rect">
            <a:avLst/>
          </a:prstGeom>
          <a:noFill/>
        </p:spPr>
        <p:txBody>
          <a:bodyPr wrap="square">
            <a:spAutoFit/>
          </a:bodyPr>
          <a:lstStyle/>
          <a:p>
            <a:r>
              <a:rPr lang="en-US" sz="4400" dirty="0">
                <a:solidFill>
                  <a:schemeClr val="accent4"/>
                </a:solidFill>
                <a:latin typeface="Tahoma" panose="020B0604030504040204" pitchFamily="34" charset="0"/>
                <a:ea typeface="Tahoma" panose="020B0604030504040204" pitchFamily="34" charset="0"/>
                <a:cs typeface="Tahoma" panose="020B0604030504040204" pitchFamily="34" charset="0"/>
              </a:rPr>
              <a:t>STEM in the Afterschool </a:t>
            </a:r>
            <a:endParaRPr lang="en-US" sz="4400" dirty="0"/>
          </a:p>
        </p:txBody>
      </p:sp>
      <p:sp>
        <p:nvSpPr>
          <p:cNvPr id="6" name="object 15">
            <a:extLst>
              <a:ext uri="{FF2B5EF4-FFF2-40B4-BE49-F238E27FC236}">
                <a16:creationId xmlns:a16="http://schemas.microsoft.com/office/drawing/2014/main" id="{A048F46F-26DE-E558-1A47-4AC90E7B2460}"/>
              </a:ext>
            </a:extLst>
          </p:cNvPr>
          <p:cNvSpPr txBox="1"/>
          <p:nvPr/>
        </p:nvSpPr>
        <p:spPr>
          <a:xfrm>
            <a:off x="228600" y="6542240"/>
            <a:ext cx="5597237" cy="21544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effectLst/>
                <a:uLnTx/>
                <a:uFillTx/>
                <a:latin typeface="Arial"/>
                <a:ea typeface="+mn-ea"/>
                <a:cs typeface="Arial"/>
              </a:rPr>
              <a:t>S</a:t>
            </a:r>
            <a:r>
              <a:rPr kumimoji="0" sz="1400" b="0" i="0" u="none" strike="noStrike" kern="1200" cap="none" spc="0" normalizeH="0" baseline="0" noProof="0" dirty="0">
                <a:ln>
                  <a:noFill/>
                </a:ln>
                <a:effectLst/>
                <a:uLnTx/>
                <a:uFillTx/>
                <a:latin typeface="Arial"/>
                <a:ea typeface="+mn-ea"/>
                <a:cs typeface="Arial"/>
              </a:rPr>
              <a:t>o</a:t>
            </a:r>
            <a:r>
              <a:rPr kumimoji="0" sz="1400" b="0" i="0" u="none" strike="noStrike" kern="1200" cap="none" spc="-5" normalizeH="0" baseline="0" noProof="0" dirty="0">
                <a:ln>
                  <a:noFill/>
                </a:ln>
                <a:effectLst/>
                <a:uLnTx/>
                <a:uFillTx/>
                <a:latin typeface="Arial"/>
                <a:ea typeface="+mn-ea"/>
                <a:cs typeface="Arial"/>
              </a:rPr>
              <a:t>u</a:t>
            </a:r>
            <a:r>
              <a:rPr kumimoji="0" sz="1400" b="0" i="0" u="none" strike="noStrike" kern="1200" cap="none" spc="0" normalizeH="0" baseline="0" noProof="0" dirty="0">
                <a:ln>
                  <a:noFill/>
                </a:ln>
                <a:effectLst/>
                <a:uLnTx/>
                <a:uFillTx/>
                <a:latin typeface="Arial"/>
                <a:ea typeface="+mn-ea"/>
                <a:cs typeface="Arial"/>
              </a:rPr>
              <a:t>rce:</a:t>
            </a:r>
            <a:r>
              <a:rPr kumimoji="0" sz="1400" b="0" i="0" u="none" strike="noStrike" kern="1200" cap="none" spc="-5" normalizeH="0" baseline="0" noProof="0" dirty="0">
                <a:ln>
                  <a:noFill/>
                </a:ln>
                <a:effectLst/>
                <a:uLnTx/>
                <a:uFillTx/>
                <a:latin typeface="Arial"/>
                <a:ea typeface="+mn-ea"/>
                <a:cs typeface="Arial"/>
              </a:rPr>
              <a:t> </a:t>
            </a:r>
            <a:r>
              <a:rPr kumimoji="0" lang="en-US" sz="1400" b="0" i="0" u="none" strike="noStrike" kern="1200" cap="none" spc="-5" normalizeH="0" baseline="0" noProof="0" dirty="0">
                <a:ln>
                  <a:noFill/>
                </a:ln>
                <a:effectLst/>
                <a:uLnTx/>
                <a:uFillTx/>
                <a:latin typeface="Arial"/>
                <a:ea typeface="+mn-ea"/>
                <a:cs typeface="Arial"/>
              </a:rPr>
              <a:t>Afterschool Alliance 4</a:t>
            </a:r>
            <a:r>
              <a:rPr kumimoji="0" lang="en-US" sz="1400" b="0" i="0" u="none" strike="noStrike" kern="1200" cap="none" spc="-5" normalizeH="0" baseline="30000" noProof="0" dirty="0">
                <a:ln>
                  <a:noFill/>
                </a:ln>
                <a:effectLst/>
                <a:uLnTx/>
                <a:uFillTx/>
                <a:latin typeface="Arial"/>
                <a:ea typeface="+mn-ea"/>
                <a:cs typeface="Arial"/>
              </a:rPr>
              <a:t>th</a:t>
            </a:r>
            <a:r>
              <a:rPr kumimoji="0" lang="en-US" sz="1400" b="0" i="0" u="none" strike="noStrike" kern="1200" cap="none" spc="-5" normalizeH="0" baseline="0" noProof="0" dirty="0">
                <a:ln>
                  <a:noFill/>
                </a:ln>
                <a:effectLst/>
                <a:uLnTx/>
                <a:uFillTx/>
                <a:latin typeface="Arial"/>
                <a:ea typeface="+mn-ea"/>
                <a:cs typeface="Arial"/>
              </a:rPr>
              <a:t> Edition America After 3pm Report</a:t>
            </a:r>
            <a:r>
              <a:rPr lang="en-US" sz="1400" dirty="0"/>
              <a:t> </a:t>
            </a:r>
            <a:endParaRPr kumimoji="0" sz="1400" b="0" i="0" u="none" strike="noStrike" kern="1200" cap="none" spc="0" normalizeH="0" baseline="0" noProof="0" dirty="0">
              <a:ln>
                <a:noFill/>
              </a:ln>
              <a:effectLst/>
              <a:uLnTx/>
              <a:uFillTx/>
              <a:latin typeface="Arial"/>
              <a:ea typeface="+mn-ea"/>
              <a:cs typeface="Arial"/>
            </a:endParaRPr>
          </a:p>
        </p:txBody>
      </p:sp>
    </p:spTree>
    <p:extLst>
      <p:ext uri="{BB962C8B-B14F-4D97-AF65-F5344CB8AC3E}">
        <p14:creationId xmlns:p14="http://schemas.microsoft.com/office/powerpoint/2010/main" val="544254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9C44E2-303D-430B-FD2F-10E05CB55052}"/>
              </a:ext>
            </a:extLst>
          </p:cNvPr>
          <p:cNvSpPr>
            <a:spLocks noGrp="1"/>
          </p:cNvSpPr>
          <p:nvPr>
            <p:ph idx="1"/>
          </p:nvPr>
        </p:nvSpPr>
        <p:spPr>
          <a:xfrm>
            <a:off x="625154" y="3760214"/>
            <a:ext cx="5706508" cy="742679"/>
          </a:xfrm>
        </p:spPr>
        <p:txBody>
          <a:bodyPr/>
          <a:lstStyle/>
          <a:p>
            <a:pPr marL="0" indent="0">
              <a:buNone/>
            </a:pPr>
            <a:r>
              <a:rPr lang="en-US" dirty="0"/>
              <a:t>Parents value STEM in Afterschool</a:t>
            </a:r>
          </a:p>
        </p:txBody>
      </p:sp>
      <p:pic>
        <p:nvPicPr>
          <p:cNvPr id="5" name="Picture 4">
            <a:extLst>
              <a:ext uri="{FF2B5EF4-FFF2-40B4-BE49-F238E27FC236}">
                <a16:creationId xmlns:a16="http://schemas.microsoft.com/office/drawing/2014/main" id="{B4CF5E46-1AB3-E8CC-F700-8279BDF656ED}"/>
              </a:ext>
            </a:extLst>
          </p:cNvPr>
          <p:cNvPicPr>
            <a:picLocks noChangeAspect="1"/>
          </p:cNvPicPr>
          <p:nvPr/>
        </p:nvPicPr>
        <p:blipFill>
          <a:blip r:embed="rId3"/>
          <a:stretch>
            <a:fillRect/>
          </a:stretch>
        </p:blipFill>
        <p:spPr>
          <a:xfrm>
            <a:off x="9904447" y="5570531"/>
            <a:ext cx="2104819" cy="1164368"/>
          </a:xfrm>
          <a:prstGeom prst="rect">
            <a:avLst/>
          </a:prstGeom>
        </p:spPr>
      </p:pic>
      <p:pic>
        <p:nvPicPr>
          <p:cNvPr id="11" name="Picture 10">
            <a:extLst>
              <a:ext uri="{FF2B5EF4-FFF2-40B4-BE49-F238E27FC236}">
                <a16:creationId xmlns:a16="http://schemas.microsoft.com/office/drawing/2014/main" id="{65FFA6AC-84C2-6073-9B5C-7EFB9D456776}"/>
              </a:ext>
            </a:extLst>
          </p:cNvPr>
          <p:cNvPicPr>
            <a:picLocks noChangeAspect="1"/>
          </p:cNvPicPr>
          <p:nvPr/>
        </p:nvPicPr>
        <p:blipFill rotWithShape="1">
          <a:blip r:embed="rId4"/>
          <a:srcRect r="43995" b="71988"/>
          <a:stretch/>
        </p:blipFill>
        <p:spPr>
          <a:xfrm>
            <a:off x="628604" y="2292011"/>
            <a:ext cx="4347458" cy="1559060"/>
          </a:xfrm>
          <a:prstGeom prst="rect">
            <a:avLst/>
          </a:prstGeom>
        </p:spPr>
      </p:pic>
      <p:pic>
        <p:nvPicPr>
          <p:cNvPr id="13" name="Picture 12">
            <a:extLst>
              <a:ext uri="{FF2B5EF4-FFF2-40B4-BE49-F238E27FC236}">
                <a16:creationId xmlns:a16="http://schemas.microsoft.com/office/drawing/2014/main" id="{AA2A7B44-D658-A278-7A0E-EFC13E2FE948}"/>
              </a:ext>
            </a:extLst>
          </p:cNvPr>
          <p:cNvPicPr>
            <a:picLocks noChangeAspect="1"/>
          </p:cNvPicPr>
          <p:nvPr/>
        </p:nvPicPr>
        <p:blipFill>
          <a:blip r:embed="rId5"/>
          <a:stretch>
            <a:fillRect/>
          </a:stretch>
        </p:blipFill>
        <p:spPr>
          <a:xfrm>
            <a:off x="625154" y="4305057"/>
            <a:ext cx="3946846" cy="1330009"/>
          </a:xfrm>
          <a:prstGeom prst="rect">
            <a:avLst/>
          </a:prstGeom>
        </p:spPr>
      </p:pic>
      <p:sp>
        <p:nvSpPr>
          <p:cNvPr id="14" name="Content Placeholder 2">
            <a:extLst>
              <a:ext uri="{FF2B5EF4-FFF2-40B4-BE49-F238E27FC236}">
                <a16:creationId xmlns:a16="http://schemas.microsoft.com/office/drawing/2014/main" id="{9A5B6FE0-2EC2-AA13-54E4-1C439370032D}"/>
              </a:ext>
            </a:extLst>
          </p:cNvPr>
          <p:cNvSpPr txBox="1">
            <a:spLocks/>
          </p:cNvSpPr>
          <p:nvPr/>
        </p:nvSpPr>
        <p:spPr>
          <a:xfrm>
            <a:off x="633176" y="1682761"/>
            <a:ext cx="5706508" cy="74267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Parents reporting that their Afterschool program offers STEM</a:t>
            </a:r>
          </a:p>
        </p:txBody>
      </p:sp>
      <p:pic>
        <p:nvPicPr>
          <p:cNvPr id="16" name="Picture 15">
            <a:extLst>
              <a:ext uri="{FF2B5EF4-FFF2-40B4-BE49-F238E27FC236}">
                <a16:creationId xmlns:a16="http://schemas.microsoft.com/office/drawing/2014/main" id="{9E270D19-B28D-041B-6DC2-F941081AB12E}"/>
              </a:ext>
            </a:extLst>
          </p:cNvPr>
          <p:cNvPicPr>
            <a:picLocks noChangeAspect="1"/>
          </p:cNvPicPr>
          <p:nvPr/>
        </p:nvPicPr>
        <p:blipFill>
          <a:blip r:embed="rId6"/>
          <a:stretch>
            <a:fillRect/>
          </a:stretch>
        </p:blipFill>
        <p:spPr>
          <a:xfrm>
            <a:off x="7855850" y="907476"/>
            <a:ext cx="3486329" cy="1911448"/>
          </a:xfrm>
          <a:prstGeom prst="rect">
            <a:avLst/>
          </a:prstGeom>
        </p:spPr>
      </p:pic>
      <p:pic>
        <p:nvPicPr>
          <p:cNvPr id="18" name="Picture 17">
            <a:extLst>
              <a:ext uri="{FF2B5EF4-FFF2-40B4-BE49-F238E27FC236}">
                <a16:creationId xmlns:a16="http://schemas.microsoft.com/office/drawing/2014/main" id="{DA196BEE-4BA3-D7AB-5997-E4CA46F8CB75}"/>
              </a:ext>
            </a:extLst>
          </p:cNvPr>
          <p:cNvPicPr>
            <a:picLocks noChangeAspect="1"/>
          </p:cNvPicPr>
          <p:nvPr/>
        </p:nvPicPr>
        <p:blipFill>
          <a:blip r:embed="rId7"/>
          <a:stretch>
            <a:fillRect/>
          </a:stretch>
        </p:blipFill>
        <p:spPr>
          <a:xfrm>
            <a:off x="6765374" y="3624860"/>
            <a:ext cx="5265953" cy="3233140"/>
          </a:xfrm>
          <a:prstGeom prst="rect">
            <a:avLst/>
          </a:prstGeom>
        </p:spPr>
      </p:pic>
      <p:sp>
        <p:nvSpPr>
          <p:cNvPr id="20" name="Content Placeholder 2">
            <a:extLst>
              <a:ext uri="{FF2B5EF4-FFF2-40B4-BE49-F238E27FC236}">
                <a16:creationId xmlns:a16="http://schemas.microsoft.com/office/drawing/2014/main" id="{B20D0095-4961-453A-992B-DD2ECA9CAE36}"/>
              </a:ext>
            </a:extLst>
          </p:cNvPr>
          <p:cNvSpPr txBox="1">
            <a:spLocks/>
          </p:cNvSpPr>
          <p:nvPr/>
        </p:nvSpPr>
        <p:spPr>
          <a:xfrm>
            <a:off x="5909481" y="3051731"/>
            <a:ext cx="6514531" cy="7426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STEM in Afterschool reaches all students</a:t>
            </a:r>
          </a:p>
        </p:txBody>
      </p:sp>
      <p:pic>
        <p:nvPicPr>
          <p:cNvPr id="4" name="Picture 3">
            <a:extLst>
              <a:ext uri="{FF2B5EF4-FFF2-40B4-BE49-F238E27FC236}">
                <a16:creationId xmlns:a16="http://schemas.microsoft.com/office/drawing/2014/main" id="{B8F50319-7189-86C1-5BEA-720E2A44B7E8}"/>
              </a:ext>
            </a:extLst>
          </p:cNvPr>
          <p:cNvPicPr>
            <a:picLocks noChangeAspect="1"/>
          </p:cNvPicPr>
          <p:nvPr/>
        </p:nvPicPr>
        <p:blipFill rotWithShape="1">
          <a:blip r:embed="rId8"/>
          <a:srcRect t="12833" b="75618"/>
          <a:stretch/>
        </p:blipFill>
        <p:spPr>
          <a:xfrm>
            <a:off x="-10687" y="-12778"/>
            <a:ext cx="12202687" cy="771525"/>
          </a:xfrm>
          <a:prstGeom prst="rect">
            <a:avLst/>
          </a:prstGeom>
        </p:spPr>
      </p:pic>
      <p:sp>
        <p:nvSpPr>
          <p:cNvPr id="19" name="TextBox 18">
            <a:extLst>
              <a:ext uri="{FF2B5EF4-FFF2-40B4-BE49-F238E27FC236}">
                <a16:creationId xmlns:a16="http://schemas.microsoft.com/office/drawing/2014/main" id="{017E135C-7D7F-2CB9-25B5-F65D2C273C23}"/>
              </a:ext>
            </a:extLst>
          </p:cNvPr>
          <p:cNvSpPr txBox="1"/>
          <p:nvPr/>
        </p:nvSpPr>
        <p:spPr>
          <a:xfrm>
            <a:off x="353109" y="-36734"/>
            <a:ext cx="9245906" cy="769441"/>
          </a:xfrm>
          <a:prstGeom prst="rect">
            <a:avLst/>
          </a:prstGeom>
          <a:noFill/>
        </p:spPr>
        <p:txBody>
          <a:bodyPr wrap="square">
            <a:spAutoFit/>
          </a:bodyPr>
          <a:lstStyle/>
          <a:p>
            <a:r>
              <a:rPr lang="en-US" sz="4400" dirty="0">
                <a:solidFill>
                  <a:schemeClr val="accent4"/>
                </a:solidFill>
                <a:latin typeface="Tahoma" panose="020B0604030504040204" pitchFamily="34" charset="0"/>
                <a:ea typeface="Tahoma" panose="020B0604030504040204" pitchFamily="34" charset="0"/>
                <a:cs typeface="Tahoma" panose="020B0604030504040204" pitchFamily="34" charset="0"/>
              </a:rPr>
              <a:t>STEM in the Afterschool </a:t>
            </a:r>
            <a:endParaRPr lang="en-US" sz="4400" dirty="0"/>
          </a:p>
        </p:txBody>
      </p:sp>
      <p:sp>
        <p:nvSpPr>
          <p:cNvPr id="6" name="object 15">
            <a:extLst>
              <a:ext uri="{FF2B5EF4-FFF2-40B4-BE49-F238E27FC236}">
                <a16:creationId xmlns:a16="http://schemas.microsoft.com/office/drawing/2014/main" id="{C95F118F-3C38-BF93-DE54-E88EEAA4E4AA}"/>
              </a:ext>
            </a:extLst>
          </p:cNvPr>
          <p:cNvSpPr txBox="1"/>
          <p:nvPr/>
        </p:nvSpPr>
        <p:spPr>
          <a:xfrm>
            <a:off x="228600" y="6542240"/>
            <a:ext cx="5597237" cy="21544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effectLst/>
                <a:uLnTx/>
                <a:uFillTx/>
                <a:latin typeface="Arial"/>
                <a:ea typeface="+mn-ea"/>
                <a:cs typeface="Arial"/>
              </a:rPr>
              <a:t>S</a:t>
            </a:r>
            <a:r>
              <a:rPr kumimoji="0" sz="1400" b="0" i="0" u="none" strike="noStrike" kern="1200" cap="none" spc="0" normalizeH="0" baseline="0" noProof="0" dirty="0">
                <a:ln>
                  <a:noFill/>
                </a:ln>
                <a:effectLst/>
                <a:uLnTx/>
                <a:uFillTx/>
                <a:latin typeface="Arial"/>
                <a:ea typeface="+mn-ea"/>
                <a:cs typeface="Arial"/>
              </a:rPr>
              <a:t>o</a:t>
            </a:r>
            <a:r>
              <a:rPr kumimoji="0" sz="1400" b="0" i="0" u="none" strike="noStrike" kern="1200" cap="none" spc="-5" normalizeH="0" baseline="0" noProof="0" dirty="0">
                <a:ln>
                  <a:noFill/>
                </a:ln>
                <a:effectLst/>
                <a:uLnTx/>
                <a:uFillTx/>
                <a:latin typeface="Arial"/>
                <a:ea typeface="+mn-ea"/>
                <a:cs typeface="Arial"/>
              </a:rPr>
              <a:t>u</a:t>
            </a:r>
            <a:r>
              <a:rPr kumimoji="0" sz="1400" b="0" i="0" u="none" strike="noStrike" kern="1200" cap="none" spc="0" normalizeH="0" baseline="0" noProof="0" dirty="0">
                <a:ln>
                  <a:noFill/>
                </a:ln>
                <a:effectLst/>
                <a:uLnTx/>
                <a:uFillTx/>
                <a:latin typeface="Arial"/>
                <a:ea typeface="+mn-ea"/>
                <a:cs typeface="Arial"/>
              </a:rPr>
              <a:t>rce:</a:t>
            </a:r>
            <a:r>
              <a:rPr kumimoji="0" sz="1400" b="0" i="0" u="none" strike="noStrike" kern="1200" cap="none" spc="-5" normalizeH="0" baseline="0" noProof="0" dirty="0">
                <a:ln>
                  <a:noFill/>
                </a:ln>
                <a:effectLst/>
                <a:uLnTx/>
                <a:uFillTx/>
                <a:latin typeface="Arial"/>
                <a:ea typeface="+mn-ea"/>
                <a:cs typeface="Arial"/>
              </a:rPr>
              <a:t> </a:t>
            </a:r>
            <a:r>
              <a:rPr kumimoji="0" lang="en-US" sz="1400" b="0" i="0" u="none" strike="noStrike" kern="1200" cap="none" spc="-5" normalizeH="0" baseline="0" noProof="0" dirty="0">
                <a:ln>
                  <a:noFill/>
                </a:ln>
                <a:effectLst/>
                <a:uLnTx/>
                <a:uFillTx/>
                <a:latin typeface="Arial"/>
                <a:ea typeface="+mn-ea"/>
                <a:cs typeface="Arial"/>
              </a:rPr>
              <a:t>Afterschool Alliance 4</a:t>
            </a:r>
            <a:r>
              <a:rPr kumimoji="0" lang="en-US" sz="1400" b="0" i="0" u="none" strike="noStrike" kern="1200" cap="none" spc="-5" normalizeH="0" baseline="30000" noProof="0" dirty="0">
                <a:ln>
                  <a:noFill/>
                </a:ln>
                <a:effectLst/>
                <a:uLnTx/>
                <a:uFillTx/>
                <a:latin typeface="Arial"/>
                <a:ea typeface="+mn-ea"/>
                <a:cs typeface="Arial"/>
              </a:rPr>
              <a:t>th</a:t>
            </a:r>
            <a:r>
              <a:rPr kumimoji="0" lang="en-US" sz="1400" b="0" i="0" u="none" strike="noStrike" kern="1200" cap="none" spc="-5" normalizeH="0" baseline="0" noProof="0" dirty="0">
                <a:ln>
                  <a:noFill/>
                </a:ln>
                <a:effectLst/>
                <a:uLnTx/>
                <a:uFillTx/>
                <a:latin typeface="Arial"/>
                <a:ea typeface="+mn-ea"/>
                <a:cs typeface="Arial"/>
              </a:rPr>
              <a:t> Edition America After 3pm Report</a:t>
            </a:r>
            <a:r>
              <a:rPr lang="en-US" sz="1400" dirty="0"/>
              <a:t> </a:t>
            </a:r>
            <a:endParaRPr kumimoji="0" sz="1400" b="0" i="0" u="none" strike="noStrike" kern="1200" cap="none" spc="0" normalizeH="0" baseline="0" noProof="0" dirty="0">
              <a:ln>
                <a:noFill/>
              </a:ln>
              <a:effectLst/>
              <a:uLnTx/>
              <a:uFillTx/>
              <a:latin typeface="Arial"/>
              <a:ea typeface="+mn-ea"/>
              <a:cs typeface="Arial"/>
            </a:endParaRPr>
          </a:p>
        </p:txBody>
      </p:sp>
    </p:spTree>
    <p:extLst>
      <p:ext uri="{BB962C8B-B14F-4D97-AF65-F5344CB8AC3E}">
        <p14:creationId xmlns:p14="http://schemas.microsoft.com/office/powerpoint/2010/main" val="1272952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F50319-7189-86C1-5BEA-720E2A44B7E8}"/>
              </a:ext>
            </a:extLst>
          </p:cNvPr>
          <p:cNvPicPr>
            <a:picLocks noChangeAspect="1"/>
          </p:cNvPicPr>
          <p:nvPr/>
        </p:nvPicPr>
        <p:blipFill rotWithShape="1">
          <a:blip r:embed="rId3"/>
          <a:srcRect t="12833" b="75618"/>
          <a:stretch/>
        </p:blipFill>
        <p:spPr>
          <a:xfrm>
            <a:off x="-10687" y="-12778"/>
            <a:ext cx="12202687" cy="771525"/>
          </a:xfrm>
          <a:prstGeom prst="rect">
            <a:avLst/>
          </a:prstGeom>
        </p:spPr>
      </p:pic>
      <p:sp>
        <p:nvSpPr>
          <p:cNvPr id="19" name="TextBox 18">
            <a:extLst>
              <a:ext uri="{FF2B5EF4-FFF2-40B4-BE49-F238E27FC236}">
                <a16:creationId xmlns:a16="http://schemas.microsoft.com/office/drawing/2014/main" id="{017E135C-7D7F-2CB9-25B5-F65D2C273C23}"/>
              </a:ext>
            </a:extLst>
          </p:cNvPr>
          <p:cNvSpPr txBox="1"/>
          <p:nvPr/>
        </p:nvSpPr>
        <p:spPr>
          <a:xfrm>
            <a:off x="353109" y="-36734"/>
            <a:ext cx="9245906" cy="769441"/>
          </a:xfrm>
          <a:prstGeom prst="rect">
            <a:avLst/>
          </a:prstGeom>
          <a:noFill/>
        </p:spPr>
        <p:txBody>
          <a:bodyPr wrap="square">
            <a:spAutoFit/>
          </a:bodyPr>
          <a:lstStyle/>
          <a:p>
            <a:r>
              <a:rPr lang="en-US" sz="4400" dirty="0">
                <a:solidFill>
                  <a:schemeClr val="accent4"/>
                </a:solidFill>
                <a:latin typeface="Tahoma" panose="020B0604030504040204" pitchFamily="34" charset="0"/>
                <a:ea typeface="Tahoma" panose="020B0604030504040204" pitchFamily="34" charset="0"/>
                <a:cs typeface="Tahoma" panose="020B0604030504040204" pitchFamily="34" charset="0"/>
              </a:rPr>
              <a:t>STEM in the Afterschool </a:t>
            </a:r>
            <a:endParaRPr lang="en-US" sz="4400" dirty="0"/>
          </a:p>
        </p:txBody>
      </p:sp>
      <p:sp>
        <p:nvSpPr>
          <p:cNvPr id="6" name="object 15">
            <a:extLst>
              <a:ext uri="{FF2B5EF4-FFF2-40B4-BE49-F238E27FC236}">
                <a16:creationId xmlns:a16="http://schemas.microsoft.com/office/drawing/2014/main" id="{C95F118F-3C38-BF93-DE54-E88EEAA4E4AA}"/>
              </a:ext>
            </a:extLst>
          </p:cNvPr>
          <p:cNvSpPr txBox="1"/>
          <p:nvPr/>
        </p:nvSpPr>
        <p:spPr>
          <a:xfrm>
            <a:off x="228600" y="6542240"/>
            <a:ext cx="5597237" cy="21544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effectLst/>
                <a:uLnTx/>
                <a:uFillTx/>
                <a:latin typeface="Arial"/>
                <a:ea typeface="+mn-ea"/>
                <a:cs typeface="Arial"/>
              </a:rPr>
              <a:t>S</a:t>
            </a:r>
            <a:r>
              <a:rPr kumimoji="0" sz="1400" b="0" i="0" u="none" strike="noStrike" kern="1200" cap="none" spc="0" normalizeH="0" baseline="0" noProof="0" dirty="0">
                <a:ln>
                  <a:noFill/>
                </a:ln>
                <a:effectLst/>
                <a:uLnTx/>
                <a:uFillTx/>
                <a:latin typeface="Arial"/>
                <a:ea typeface="+mn-ea"/>
                <a:cs typeface="Arial"/>
              </a:rPr>
              <a:t>o</a:t>
            </a:r>
            <a:r>
              <a:rPr kumimoji="0" sz="1400" b="0" i="0" u="none" strike="noStrike" kern="1200" cap="none" spc="-5" normalizeH="0" baseline="0" noProof="0" dirty="0">
                <a:ln>
                  <a:noFill/>
                </a:ln>
                <a:effectLst/>
                <a:uLnTx/>
                <a:uFillTx/>
                <a:latin typeface="Arial"/>
                <a:ea typeface="+mn-ea"/>
                <a:cs typeface="Arial"/>
              </a:rPr>
              <a:t>u</a:t>
            </a:r>
            <a:r>
              <a:rPr kumimoji="0" sz="1400" b="0" i="0" u="none" strike="noStrike" kern="1200" cap="none" spc="0" normalizeH="0" baseline="0" noProof="0" dirty="0">
                <a:ln>
                  <a:noFill/>
                </a:ln>
                <a:effectLst/>
                <a:uLnTx/>
                <a:uFillTx/>
                <a:latin typeface="Arial"/>
                <a:ea typeface="+mn-ea"/>
                <a:cs typeface="Arial"/>
              </a:rPr>
              <a:t>rce:</a:t>
            </a:r>
            <a:r>
              <a:rPr kumimoji="0" sz="1400" b="0" i="0" u="none" strike="noStrike" kern="1200" cap="none" spc="-5" normalizeH="0" baseline="0" noProof="0" dirty="0">
                <a:ln>
                  <a:noFill/>
                </a:ln>
                <a:effectLst/>
                <a:uLnTx/>
                <a:uFillTx/>
                <a:latin typeface="Arial"/>
                <a:ea typeface="+mn-ea"/>
                <a:cs typeface="Arial"/>
              </a:rPr>
              <a:t> </a:t>
            </a:r>
            <a:r>
              <a:rPr kumimoji="0" lang="en-US" sz="1400" b="0" i="0" u="none" strike="noStrike" kern="1200" cap="none" spc="-5" normalizeH="0" baseline="0" noProof="0" dirty="0">
                <a:ln>
                  <a:noFill/>
                </a:ln>
                <a:effectLst/>
                <a:uLnTx/>
                <a:uFillTx/>
                <a:latin typeface="Arial"/>
                <a:ea typeface="+mn-ea"/>
                <a:cs typeface="Arial"/>
              </a:rPr>
              <a:t>Afterschool Alliance 4</a:t>
            </a:r>
            <a:r>
              <a:rPr kumimoji="0" lang="en-US" sz="1400" b="0" i="0" u="none" strike="noStrike" kern="1200" cap="none" spc="-5" normalizeH="0" baseline="30000" noProof="0" dirty="0">
                <a:ln>
                  <a:noFill/>
                </a:ln>
                <a:effectLst/>
                <a:uLnTx/>
                <a:uFillTx/>
                <a:latin typeface="Arial"/>
                <a:ea typeface="+mn-ea"/>
                <a:cs typeface="Arial"/>
              </a:rPr>
              <a:t>th</a:t>
            </a:r>
            <a:r>
              <a:rPr kumimoji="0" lang="en-US" sz="1400" b="0" i="0" u="none" strike="noStrike" kern="1200" cap="none" spc="-5" normalizeH="0" baseline="0" noProof="0" dirty="0">
                <a:ln>
                  <a:noFill/>
                </a:ln>
                <a:effectLst/>
                <a:uLnTx/>
                <a:uFillTx/>
                <a:latin typeface="Arial"/>
                <a:ea typeface="+mn-ea"/>
                <a:cs typeface="Arial"/>
              </a:rPr>
              <a:t> Edition America After 3pm Report</a:t>
            </a:r>
            <a:r>
              <a:rPr lang="en-US" sz="1400" dirty="0"/>
              <a:t> </a:t>
            </a:r>
            <a:endParaRPr kumimoji="0" sz="1400" b="0" i="0" u="none" strike="noStrike" kern="1200" cap="none" spc="0" normalizeH="0" baseline="0" noProof="0" dirty="0">
              <a:ln>
                <a:noFill/>
              </a:ln>
              <a:effectLst/>
              <a:uLnTx/>
              <a:uFillTx/>
              <a:latin typeface="Arial"/>
              <a:ea typeface="+mn-ea"/>
              <a:cs typeface="Arial"/>
            </a:endParaRPr>
          </a:p>
        </p:txBody>
      </p:sp>
      <p:pic>
        <p:nvPicPr>
          <p:cNvPr id="8" name="Content Placeholder 7">
            <a:extLst>
              <a:ext uri="{FF2B5EF4-FFF2-40B4-BE49-F238E27FC236}">
                <a16:creationId xmlns:a16="http://schemas.microsoft.com/office/drawing/2014/main" id="{2B90797A-0BA3-4452-C7AC-EEA8ABDD60A2}"/>
              </a:ext>
            </a:extLst>
          </p:cNvPr>
          <p:cNvPicPr>
            <a:picLocks noGrp="1" noChangeAspect="1"/>
          </p:cNvPicPr>
          <p:nvPr>
            <p:ph idx="1"/>
          </p:nvPr>
        </p:nvPicPr>
        <p:blipFill>
          <a:blip r:embed="rId4"/>
          <a:stretch>
            <a:fillRect/>
          </a:stretch>
        </p:blipFill>
        <p:spPr>
          <a:xfrm>
            <a:off x="228600" y="973889"/>
            <a:ext cx="2857500" cy="2190750"/>
          </a:xfrm>
          <a:prstGeom prst="rect">
            <a:avLst/>
          </a:prstGeom>
        </p:spPr>
      </p:pic>
      <p:pic>
        <p:nvPicPr>
          <p:cNvPr id="9" name="Picture 8" descr="Graphical user interface, text&#10;&#10;Description automatically generated with medium confidence">
            <a:extLst>
              <a:ext uri="{FF2B5EF4-FFF2-40B4-BE49-F238E27FC236}">
                <a16:creationId xmlns:a16="http://schemas.microsoft.com/office/drawing/2014/main" id="{A023EACB-049B-27F7-3F95-7D1B701799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0696" y="6038291"/>
            <a:ext cx="2530887" cy="1168749"/>
          </a:xfrm>
          <a:prstGeom prst="rect">
            <a:avLst/>
          </a:prstGeom>
        </p:spPr>
      </p:pic>
      <p:pic>
        <p:nvPicPr>
          <p:cNvPr id="10" name="Picture 9">
            <a:extLst>
              <a:ext uri="{FF2B5EF4-FFF2-40B4-BE49-F238E27FC236}">
                <a16:creationId xmlns:a16="http://schemas.microsoft.com/office/drawing/2014/main" id="{6EC9E194-1E8C-79A6-1F7C-38F5B45CAC9D}"/>
              </a:ext>
            </a:extLst>
          </p:cNvPr>
          <p:cNvPicPr>
            <a:picLocks noChangeAspect="1"/>
          </p:cNvPicPr>
          <p:nvPr/>
        </p:nvPicPr>
        <p:blipFill rotWithShape="1">
          <a:blip r:embed="rId6"/>
          <a:srcRect t="26955" b="36269"/>
          <a:stretch/>
        </p:blipFill>
        <p:spPr>
          <a:xfrm>
            <a:off x="886820" y="3429000"/>
            <a:ext cx="2857500" cy="1050877"/>
          </a:xfrm>
          <a:prstGeom prst="rect">
            <a:avLst/>
          </a:prstGeom>
        </p:spPr>
      </p:pic>
      <p:pic>
        <p:nvPicPr>
          <p:cNvPr id="12" name="Picture 11">
            <a:extLst>
              <a:ext uri="{FF2B5EF4-FFF2-40B4-BE49-F238E27FC236}">
                <a16:creationId xmlns:a16="http://schemas.microsoft.com/office/drawing/2014/main" id="{7082219F-DB63-B7C4-1DA7-40C8B35442BD}"/>
              </a:ext>
            </a:extLst>
          </p:cNvPr>
          <p:cNvPicPr>
            <a:picLocks noChangeAspect="1"/>
          </p:cNvPicPr>
          <p:nvPr/>
        </p:nvPicPr>
        <p:blipFill>
          <a:blip r:embed="rId7"/>
          <a:stretch>
            <a:fillRect/>
          </a:stretch>
        </p:blipFill>
        <p:spPr>
          <a:xfrm>
            <a:off x="4039737" y="2055138"/>
            <a:ext cx="3179930" cy="830691"/>
          </a:xfrm>
          <a:prstGeom prst="rect">
            <a:avLst/>
          </a:prstGeom>
        </p:spPr>
      </p:pic>
      <p:pic>
        <p:nvPicPr>
          <p:cNvPr id="17" name="Picture 16">
            <a:extLst>
              <a:ext uri="{FF2B5EF4-FFF2-40B4-BE49-F238E27FC236}">
                <a16:creationId xmlns:a16="http://schemas.microsoft.com/office/drawing/2014/main" id="{B79F0ACB-8FD8-EA19-E730-88AF92C88EE6}"/>
              </a:ext>
            </a:extLst>
          </p:cNvPr>
          <p:cNvPicPr>
            <a:picLocks noChangeAspect="1"/>
          </p:cNvPicPr>
          <p:nvPr/>
        </p:nvPicPr>
        <p:blipFill>
          <a:blip r:embed="rId8"/>
          <a:stretch>
            <a:fillRect/>
          </a:stretch>
        </p:blipFill>
        <p:spPr>
          <a:xfrm>
            <a:off x="3744320" y="4744237"/>
            <a:ext cx="1996138" cy="632579"/>
          </a:xfrm>
          <a:prstGeom prst="rect">
            <a:avLst/>
          </a:prstGeom>
        </p:spPr>
      </p:pic>
      <p:pic>
        <p:nvPicPr>
          <p:cNvPr id="21" name="Picture 20">
            <a:extLst>
              <a:ext uri="{FF2B5EF4-FFF2-40B4-BE49-F238E27FC236}">
                <a16:creationId xmlns:a16="http://schemas.microsoft.com/office/drawing/2014/main" id="{08A98EA7-F062-E81D-EFE3-6474EBB73056}"/>
              </a:ext>
            </a:extLst>
          </p:cNvPr>
          <p:cNvPicPr>
            <a:picLocks noChangeAspect="1"/>
          </p:cNvPicPr>
          <p:nvPr/>
        </p:nvPicPr>
        <p:blipFill>
          <a:blip r:embed="rId9"/>
          <a:stretch>
            <a:fillRect/>
          </a:stretch>
        </p:blipFill>
        <p:spPr>
          <a:xfrm>
            <a:off x="10261304" y="4118332"/>
            <a:ext cx="1271730" cy="1271730"/>
          </a:xfrm>
          <a:prstGeom prst="rect">
            <a:avLst/>
          </a:prstGeom>
        </p:spPr>
      </p:pic>
      <p:pic>
        <p:nvPicPr>
          <p:cNvPr id="23" name="Picture 22">
            <a:extLst>
              <a:ext uri="{FF2B5EF4-FFF2-40B4-BE49-F238E27FC236}">
                <a16:creationId xmlns:a16="http://schemas.microsoft.com/office/drawing/2014/main" id="{E91923AE-F656-D269-C1F4-CED3A6BBA424}"/>
              </a:ext>
            </a:extLst>
          </p:cNvPr>
          <p:cNvPicPr>
            <a:picLocks noChangeAspect="1"/>
          </p:cNvPicPr>
          <p:nvPr/>
        </p:nvPicPr>
        <p:blipFill>
          <a:blip r:embed="rId10"/>
          <a:stretch>
            <a:fillRect/>
          </a:stretch>
        </p:blipFill>
        <p:spPr>
          <a:xfrm>
            <a:off x="4339278" y="3389658"/>
            <a:ext cx="2315108" cy="521671"/>
          </a:xfrm>
          <a:prstGeom prst="rect">
            <a:avLst/>
          </a:prstGeom>
        </p:spPr>
      </p:pic>
      <p:pic>
        <p:nvPicPr>
          <p:cNvPr id="2052" name="Picture 4" descr="Girlstart Logo">
            <a:extLst>
              <a:ext uri="{FF2B5EF4-FFF2-40B4-BE49-F238E27FC236}">
                <a16:creationId xmlns:a16="http://schemas.microsoft.com/office/drawing/2014/main" id="{9EE9CF2F-E297-AE6D-726F-749B0F3070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49344" y="3667239"/>
            <a:ext cx="2293733" cy="8126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D9DBE371-A023-C763-7E85-F25FBB588E84}"/>
              </a:ext>
            </a:extLst>
          </p:cNvPr>
          <p:cNvPicPr>
            <a:picLocks noChangeAspect="1"/>
          </p:cNvPicPr>
          <p:nvPr/>
        </p:nvPicPr>
        <p:blipFill>
          <a:blip r:embed="rId12"/>
          <a:stretch>
            <a:fillRect/>
          </a:stretch>
        </p:blipFill>
        <p:spPr>
          <a:xfrm>
            <a:off x="8646817" y="1758327"/>
            <a:ext cx="3228975" cy="428625"/>
          </a:xfrm>
          <a:prstGeom prst="rect">
            <a:avLst/>
          </a:prstGeom>
        </p:spPr>
      </p:pic>
      <p:pic>
        <p:nvPicPr>
          <p:cNvPr id="25" name="Picture 24">
            <a:extLst>
              <a:ext uri="{FF2B5EF4-FFF2-40B4-BE49-F238E27FC236}">
                <a16:creationId xmlns:a16="http://schemas.microsoft.com/office/drawing/2014/main" id="{EA908CCF-35AC-AF2D-908C-BD98F0AC723B}"/>
              </a:ext>
            </a:extLst>
          </p:cNvPr>
          <p:cNvPicPr>
            <a:picLocks noChangeAspect="1"/>
          </p:cNvPicPr>
          <p:nvPr/>
        </p:nvPicPr>
        <p:blipFill>
          <a:blip r:embed="rId13"/>
          <a:stretch>
            <a:fillRect/>
          </a:stretch>
        </p:blipFill>
        <p:spPr>
          <a:xfrm>
            <a:off x="489587" y="4808162"/>
            <a:ext cx="1050878" cy="1050878"/>
          </a:xfrm>
          <a:prstGeom prst="rect">
            <a:avLst/>
          </a:prstGeom>
        </p:spPr>
      </p:pic>
    </p:spTree>
    <p:extLst>
      <p:ext uri="{BB962C8B-B14F-4D97-AF65-F5344CB8AC3E}">
        <p14:creationId xmlns:p14="http://schemas.microsoft.com/office/powerpoint/2010/main" val="3881460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F50319-7189-86C1-5BEA-720E2A44B7E8}"/>
              </a:ext>
            </a:extLst>
          </p:cNvPr>
          <p:cNvPicPr>
            <a:picLocks noChangeAspect="1"/>
          </p:cNvPicPr>
          <p:nvPr/>
        </p:nvPicPr>
        <p:blipFill rotWithShape="1">
          <a:blip r:embed="rId3"/>
          <a:srcRect t="12833" b="75618"/>
          <a:stretch/>
        </p:blipFill>
        <p:spPr>
          <a:xfrm>
            <a:off x="-10687" y="-12778"/>
            <a:ext cx="12202687" cy="771525"/>
          </a:xfrm>
          <a:prstGeom prst="rect">
            <a:avLst/>
          </a:prstGeom>
        </p:spPr>
      </p:pic>
      <p:sp>
        <p:nvSpPr>
          <p:cNvPr id="19" name="TextBox 18">
            <a:extLst>
              <a:ext uri="{FF2B5EF4-FFF2-40B4-BE49-F238E27FC236}">
                <a16:creationId xmlns:a16="http://schemas.microsoft.com/office/drawing/2014/main" id="{017E135C-7D7F-2CB9-25B5-F65D2C273C23}"/>
              </a:ext>
            </a:extLst>
          </p:cNvPr>
          <p:cNvSpPr txBox="1"/>
          <p:nvPr/>
        </p:nvSpPr>
        <p:spPr>
          <a:xfrm>
            <a:off x="353109" y="-36734"/>
            <a:ext cx="9245906" cy="769441"/>
          </a:xfrm>
          <a:prstGeom prst="rect">
            <a:avLst/>
          </a:prstGeom>
          <a:noFill/>
        </p:spPr>
        <p:txBody>
          <a:bodyPr wrap="square">
            <a:spAutoFit/>
          </a:bodyPr>
          <a:lstStyle/>
          <a:p>
            <a:r>
              <a:rPr lang="en-US" sz="4400" dirty="0">
                <a:solidFill>
                  <a:schemeClr val="accent4"/>
                </a:solidFill>
                <a:latin typeface="Tahoma" panose="020B0604030504040204" pitchFamily="34" charset="0"/>
                <a:ea typeface="Tahoma" panose="020B0604030504040204" pitchFamily="34" charset="0"/>
                <a:cs typeface="Tahoma" panose="020B0604030504040204" pitchFamily="34" charset="0"/>
              </a:rPr>
              <a:t>STEM Ecosystems </a:t>
            </a:r>
            <a:endParaRPr lang="en-US" sz="4400" dirty="0"/>
          </a:p>
        </p:txBody>
      </p:sp>
      <p:sp>
        <p:nvSpPr>
          <p:cNvPr id="6" name="object 15">
            <a:extLst>
              <a:ext uri="{FF2B5EF4-FFF2-40B4-BE49-F238E27FC236}">
                <a16:creationId xmlns:a16="http://schemas.microsoft.com/office/drawing/2014/main" id="{C95F118F-3C38-BF93-DE54-E88EEAA4E4AA}"/>
              </a:ext>
            </a:extLst>
          </p:cNvPr>
          <p:cNvSpPr txBox="1"/>
          <p:nvPr/>
        </p:nvSpPr>
        <p:spPr>
          <a:xfrm>
            <a:off x="228600" y="6542240"/>
            <a:ext cx="5597237" cy="21544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effectLst/>
                <a:uLnTx/>
                <a:uFillTx/>
                <a:latin typeface="Arial"/>
                <a:ea typeface="+mn-ea"/>
                <a:cs typeface="Arial"/>
              </a:rPr>
              <a:t>S</a:t>
            </a:r>
            <a:r>
              <a:rPr kumimoji="0" sz="1400" b="0" i="0" u="none" strike="noStrike" kern="1200" cap="none" spc="0" normalizeH="0" baseline="0" noProof="0" dirty="0">
                <a:ln>
                  <a:noFill/>
                </a:ln>
                <a:effectLst/>
                <a:uLnTx/>
                <a:uFillTx/>
                <a:latin typeface="Arial"/>
                <a:ea typeface="+mn-ea"/>
                <a:cs typeface="Arial"/>
              </a:rPr>
              <a:t>o</a:t>
            </a:r>
            <a:r>
              <a:rPr kumimoji="0" sz="1400" b="0" i="0" u="none" strike="noStrike" kern="1200" cap="none" spc="-5" normalizeH="0" baseline="0" noProof="0" dirty="0">
                <a:ln>
                  <a:noFill/>
                </a:ln>
                <a:effectLst/>
                <a:uLnTx/>
                <a:uFillTx/>
                <a:latin typeface="Arial"/>
                <a:ea typeface="+mn-ea"/>
                <a:cs typeface="Arial"/>
              </a:rPr>
              <a:t>u</a:t>
            </a:r>
            <a:r>
              <a:rPr kumimoji="0" sz="1400" b="0" i="0" u="none" strike="noStrike" kern="1200" cap="none" spc="0" normalizeH="0" baseline="0" noProof="0" dirty="0">
                <a:ln>
                  <a:noFill/>
                </a:ln>
                <a:effectLst/>
                <a:uLnTx/>
                <a:uFillTx/>
                <a:latin typeface="Arial"/>
                <a:ea typeface="+mn-ea"/>
                <a:cs typeface="Arial"/>
              </a:rPr>
              <a:t>rce:</a:t>
            </a:r>
            <a:r>
              <a:rPr kumimoji="0" sz="1400" b="0" i="0" u="none" strike="noStrike" kern="1200" cap="none" spc="-5" normalizeH="0" baseline="0" noProof="0" dirty="0">
                <a:ln>
                  <a:noFill/>
                </a:ln>
                <a:effectLst/>
                <a:uLnTx/>
                <a:uFillTx/>
                <a:latin typeface="Arial"/>
                <a:ea typeface="+mn-ea"/>
                <a:cs typeface="Arial"/>
              </a:rPr>
              <a:t> </a:t>
            </a:r>
            <a:r>
              <a:rPr kumimoji="0" lang="en-US" sz="1400" b="0" i="0" u="none" strike="noStrike" kern="1200" cap="none" spc="-5" normalizeH="0" baseline="0" noProof="0" dirty="0">
                <a:ln>
                  <a:noFill/>
                </a:ln>
                <a:effectLst/>
                <a:uLnTx/>
                <a:uFillTx/>
                <a:latin typeface="Arial"/>
                <a:ea typeface="+mn-ea"/>
                <a:cs typeface="Arial"/>
              </a:rPr>
              <a:t>Afterschool Alliance 4</a:t>
            </a:r>
            <a:r>
              <a:rPr kumimoji="0" lang="en-US" sz="1400" b="0" i="0" u="none" strike="noStrike" kern="1200" cap="none" spc="-5" normalizeH="0" baseline="30000" noProof="0" dirty="0">
                <a:ln>
                  <a:noFill/>
                </a:ln>
                <a:effectLst/>
                <a:uLnTx/>
                <a:uFillTx/>
                <a:latin typeface="Arial"/>
                <a:ea typeface="+mn-ea"/>
                <a:cs typeface="Arial"/>
              </a:rPr>
              <a:t>th</a:t>
            </a:r>
            <a:r>
              <a:rPr kumimoji="0" lang="en-US" sz="1400" b="0" i="0" u="none" strike="noStrike" kern="1200" cap="none" spc="-5" normalizeH="0" baseline="0" noProof="0" dirty="0">
                <a:ln>
                  <a:noFill/>
                </a:ln>
                <a:effectLst/>
                <a:uLnTx/>
                <a:uFillTx/>
                <a:latin typeface="Arial"/>
                <a:ea typeface="+mn-ea"/>
                <a:cs typeface="Arial"/>
              </a:rPr>
              <a:t> Edition America After 3pm Report</a:t>
            </a:r>
            <a:r>
              <a:rPr lang="en-US" sz="1400" dirty="0"/>
              <a:t> </a:t>
            </a:r>
            <a:endParaRPr kumimoji="0" sz="1400" b="0" i="0" u="none" strike="noStrike" kern="1200" cap="none" spc="0" normalizeH="0" baseline="0" noProof="0" dirty="0">
              <a:ln>
                <a:noFill/>
              </a:ln>
              <a:effectLst/>
              <a:uLnTx/>
              <a:uFillTx/>
              <a:latin typeface="Arial"/>
              <a:ea typeface="+mn-ea"/>
              <a:cs typeface="Arial"/>
            </a:endParaRPr>
          </a:p>
        </p:txBody>
      </p:sp>
      <p:pic>
        <p:nvPicPr>
          <p:cNvPr id="9" name="Picture 8" descr="Graphical user interface, text&#10;&#10;Description automatically generated with medium confidence">
            <a:extLst>
              <a:ext uri="{FF2B5EF4-FFF2-40B4-BE49-F238E27FC236}">
                <a16:creationId xmlns:a16="http://schemas.microsoft.com/office/drawing/2014/main" id="{A023EACB-049B-27F7-3F95-7D1B70179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0696" y="6038291"/>
            <a:ext cx="2530887" cy="1168749"/>
          </a:xfrm>
          <a:prstGeom prst="rect">
            <a:avLst/>
          </a:prstGeom>
        </p:spPr>
      </p:pic>
      <p:sp>
        <p:nvSpPr>
          <p:cNvPr id="3" name="Content Placeholder 2">
            <a:extLst>
              <a:ext uri="{FF2B5EF4-FFF2-40B4-BE49-F238E27FC236}">
                <a16:creationId xmlns:a16="http://schemas.microsoft.com/office/drawing/2014/main" id="{B0985293-8B03-E24C-A15C-77D59700BA60}"/>
              </a:ext>
            </a:extLst>
          </p:cNvPr>
          <p:cNvSpPr>
            <a:spLocks noGrp="1"/>
          </p:cNvSpPr>
          <p:nvPr>
            <p:ph idx="1"/>
          </p:nvPr>
        </p:nvSpPr>
        <p:spPr>
          <a:xfrm>
            <a:off x="-663054" y="6819821"/>
            <a:ext cx="10515600" cy="4351338"/>
          </a:xfrm>
        </p:spPr>
        <p:txBody>
          <a:bodyPr/>
          <a:lstStyle/>
          <a:p>
            <a:endParaRPr lang="en-US" dirty="0"/>
          </a:p>
        </p:txBody>
      </p:sp>
      <p:pic>
        <p:nvPicPr>
          <p:cNvPr id="9218" name="Picture 2">
            <a:extLst>
              <a:ext uri="{FF2B5EF4-FFF2-40B4-BE49-F238E27FC236}">
                <a16:creationId xmlns:a16="http://schemas.microsoft.com/office/drawing/2014/main" id="{B522BDAE-4913-5C05-2088-635313A2EE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5864" y="815763"/>
            <a:ext cx="8099946" cy="58949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9AF6955-01BE-D9B8-F6EF-E178984DA6A2}"/>
              </a:ext>
            </a:extLst>
          </p:cNvPr>
          <p:cNvPicPr>
            <a:picLocks noChangeAspect="1"/>
          </p:cNvPicPr>
          <p:nvPr/>
        </p:nvPicPr>
        <p:blipFill>
          <a:blip r:embed="rId6"/>
          <a:stretch>
            <a:fillRect/>
          </a:stretch>
        </p:blipFill>
        <p:spPr>
          <a:xfrm>
            <a:off x="228600" y="2630535"/>
            <a:ext cx="1467741" cy="1090995"/>
          </a:xfrm>
          <a:prstGeom prst="rect">
            <a:avLst/>
          </a:prstGeom>
        </p:spPr>
      </p:pic>
      <p:pic>
        <p:nvPicPr>
          <p:cNvPr id="7" name="Picture 6">
            <a:extLst>
              <a:ext uri="{FF2B5EF4-FFF2-40B4-BE49-F238E27FC236}">
                <a16:creationId xmlns:a16="http://schemas.microsoft.com/office/drawing/2014/main" id="{FE81ED74-2177-EA6B-16E3-25D2058F53FF}"/>
              </a:ext>
            </a:extLst>
          </p:cNvPr>
          <p:cNvPicPr>
            <a:picLocks noChangeAspect="1"/>
          </p:cNvPicPr>
          <p:nvPr/>
        </p:nvPicPr>
        <p:blipFill>
          <a:blip r:embed="rId7"/>
          <a:stretch>
            <a:fillRect/>
          </a:stretch>
        </p:blipFill>
        <p:spPr>
          <a:xfrm>
            <a:off x="9697483" y="2850452"/>
            <a:ext cx="2324100" cy="1076325"/>
          </a:xfrm>
          <a:prstGeom prst="rect">
            <a:avLst/>
          </a:prstGeom>
        </p:spPr>
      </p:pic>
    </p:spTree>
    <p:extLst>
      <p:ext uri="{BB962C8B-B14F-4D97-AF65-F5344CB8AC3E}">
        <p14:creationId xmlns:p14="http://schemas.microsoft.com/office/powerpoint/2010/main" val="3553393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creen, room, man, video&#10;&#10;Description automatically generated">
            <a:extLst>
              <a:ext uri="{FF2B5EF4-FFF2-40B4-BE49-F238E27FC236}">
                <a16:creationId xmlns:a16="http://schemas.microsoft.com/office/drawing/2014/main" id="{DB575839-EA3A-457D-8ECC-330773A749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
        <p:nvSpPr>
          <p:cNvPr id="4" name="Title 1">
            <a:extLst>
              <a:ext uri="{FF2B5EF4-FFF2-40B4-BE49-F238E27FC236}">
                <a16:creationId xmlns:a16="http://schemas.microsoft.com/office/drawing/2014/main" id="{290DA2AD-9C32-4533-6BF3-5906FE6D2AF1}"/>
              </a:ext>
            </a:extLst>
          </p:cNvPr>
          <p:cNvSpPr>
            <a:spLocks noGrp="1"/>
          </p:cNvSpPr>
          <p:nvPr>
            <p:ph type="title"/>
          </p:nvPr>
        </p:nvSpPr>
        <p:spPr>
          <a:xfrm>
            <a:off x="474643" y="497328"/>
            <a:ext cx="10515600" cy="1325563"/>
          </a:xfrm>
        </p:spPr>
        <p:txBody>
          <a:bodyPr>
            <a:normAutofit/>
          </a:bodyPr>
          <a:lstStyle/>
          <a:p>
            <a:r>
              <a:rPr lang="en-US" dirty="0">
                <a:solidFill>
                  <a:schemeClr val="accent4"/>
                </a:solidFill>
                <a:latin typeface="Tahoma" panose="020B0604030504040204" pitchFamily="34" charset="0"/>
                <a:ea typeface="Tahoma" panose="020B0604030504040204" pitchFamily="34" charset="0"/>
                <a:cs typeface="Tahoma" panose="020B0604030504040204" pitchFamily="34" charset="0"/>
              </a:rPr>
              <a:t>  </a:t>
            </a:r>
            <a:r>
              <a:rPr lang="en-US" sz="4800" dirty="0">
                <a:solidFill>
                  <a:schemeClr val="accent4"/>
                </a:solidFill>
                <a:latin typeface="Tahoma" panose="020B0604030504040204" pitchFamily="34" charset="0"/>
                <a:ea typeface="Tahoma" panose="020B0604030504040204" pitchFamily="34" charset="0"/>
                <a:cs typeface="Tahoma" panose="020B0604030504040204" pitchFamily="34" charset="0"/>
              </a:rPr>
              <a:t>    Pushing start on 2023 Goals</a:t>
            </a:r>
          </a:p>
        </p:txBody>
      </p:sp>
      <p:sp>
        <p:nvSpPr>
          <p:cNvPr id="6" name="TextBox 5">
            <a:extLst>
              <a:ext uri="{FF2B5EF4-FFF2-40B4-BE49-F238E27FC236}">
                <a16:creationId xmlns:a16="http://schemas.microsoft.com/office/drawing/2014/main" id="{53A3D5DA-9A7F-EE76-9C28-763E9D71C4C5}"/>
              </a:ext>
            </a:extLst>
          </p:cNvPr>
          <p:cNvSpPr txBox="1"/>
          <p:nvPr/>
        </p:nvSpPr>
        <p:spPr>
          <a:xfrm>
            <a:off x="3525398" y="1691169"/>
            <a:ext cx="8306718" cy="5569538"/>
          </a:xfrm>
          <a:prstGeom prst="rect">
            <a:avLst/>
          </a:prstGeom>
          <a:noFill/>
        </p:spPr>
        <p:txBody>
          <a:bodyPr wrap="square" rtlCol="0">
            <a:spAutoFit/>
          </a:bodyPr>
          <a:lstStyle/>
          <a:p>
            <a:pPr marL="342900" indent="-342900">
              <a:lnSpc>
                <a:spcPct val="250000"/>
              </a:lnSpc>
              <a:buAutoNum type="arabicPeriod"/>
            </a:pPr>
            <a:r>
              <a:rPr lang="en-US" sz="2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Start with a vision</a:t>
            </a:r>
          </a:p>
          <a:p>
            <a:pPr marL="342900" indent="-342900">
              <a:lnSpc>
                <a:spcPct val="250000"/>
              </a:lnSpc>
              <a:buAutoNum type="arabicPeriod"/>
            </a:pPr>
            <a:r>
              <a:rPr lang="en-US" sz="2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Develop a plan that is detailed and executable</a:t>
            </a:r>
          </a:p>
          <a:p>
            <a:pPr marL="342900" indent="-342900">
              <a:lnSpc>
                <a:spcPct val="250000"/>
              </a:lnSpc>
              <a:buAutoNum type="arabicPeriod"/>
            </a:pPr>
            <a:r>
              <a:rPr lang="en-US" sz="2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Create sustainability, stakeholder buy-in and awareness</a:t>
            </a:r>
          </a:p>
          <a:p>
            <a:pPr marL="342900" indent="-342900">
              <a:lnSpc>
                <a:spcPct val="250000"/>
              </a:lnSpc>
              <a:buAutoNum type="arabicPeriod"/>
            </a:pPr>
            <a:r>
              <a:rPr lang="en-US" sz="2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Consistently deliver, with Key Performance Indicators (KPI) to measure impact and progress</a:t>
            </a:r>
          </a:p>
          <a:p>
            <a:pPr marL="342900" indent="-342900">
              <a:lnSpc>
                <a:spcPct val="250000"/>
              </a:lnSpc>
              <a:buAutoNum type="arabicPeriod"/>
            </a:pPr>
            <a:r>
              <a:rPr lang="en-US" sz="2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Reflect, report and evolve </a:t>
            </a:r>
          </a:p>
          <a:p>
            <a:pPr marL="342900" indent="-342900">
              <a:lnSpc>
                <a:spcPct val="150000"/>
              </a:lnSpc>
              <a:buAutoNum type="arabicPeriod"/>
            </a:pPr>
            <a:endParaRPr lang="en-US" sz="2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descr="Graphical user interface, text&#10;&#10;Description automatically generated with medium confidence">
            <a:extLst>
              <a:ext uri="{FF2B5EF4-FFF2-40B4-BE49-F238E27FC236}">
                <a16:creationId xmlns:a16="http://schemas.microsoft.com/office/drawing/2014/main" id="{ADAC03B7-9CFA-0E64-48CF-8C4C9D5ED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9251" y="6091958"/>
            <a:ext cx="2530887" cy="1168749"/>
          </a:xfrm>
          <a:prstGeom prst="rect">
            <a:avLst/>
          </a:prstGeom>
        </p:spPr>
      </p:pic>
    </p:spTree>
    <p:extLst>
      <p:ext uri="{BB962C8B-B14F-4D97-AF65-F5344CB8AC3E}">
        <p14:creationId xmlns:p14="http://schemas.microsoft.com/office/powerpoint/2010/main" val="969088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photo, table, toy&#10;&#10;Description automatically generated">
            <a:extLst>
              <a:ext uri="{FF2B5EF4-FFF2-40B4-BE49-F238E27FC236}">
                <a16:creationId xmlns:a16="http://schemas.microsoft.com/office/drawing/2014/main" id="{4752BF13-4F8E-42B2-A707-BEE8CA88C9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1998" cy="6858000"/>
          </a:xfrm>
          <a:prstGeom prst="rect">
            <a:avLst/>
          </a:prstGeom>
        </p:spPr>
      </p:pic>
      <p:pic>
        <p:nvPicPr>
          <p:cNvPr id="1026" name="Picture 2" descr="Missouri AfterSchool Network">
            <a:extLst>
              <a:ext uri="{FF2B5EF4-FFF2-40B4-BE49-F238E27FC236}">
                <a16:creationId xmlns:a16="http://schemas.microsoft.com/office/drawing/2014/main" id="{D486E44E-AEAC-10D8-86E2-109A5756D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4507" y="4497193"/>
            <a:ext cx="2335427" cy="8532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aphical user interface, text&#10;&#10;Description automatically generated with medium confidence">
            <a:extLst>
              <a:ext uri="{FF2B5EF4-FFF2-40B4-BE49-F238E27FC236}">
                <a16:creationId xmlns:a16="http://schemas.microsoft.com/office/drawing/2014/main" id="{94394C2D-D687-E57F-0AB8-833B5C7AFC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3763" y="2401616"/>
            <a:ext cx="3121163" cy="1441335"/>
          </a:xfrm>
          <a:prstGeom prst="rect">
            <a:avLst/>
          </a:prstGeom>
        </p:spPr>
      </p:pic>
      <p:sp>
        <p:nvSpPr>
          <p:cNvPr id="4" name="Content Placeholder 2">
            <a:extLst>
              <a:ext uri="{FF2B5EF4-FFF2-40B4-BE49-F238E27FC236}">
                <a16:creationId xmlns:a16="http://schemas.microsoft.com/office/drawing/2014/main" id="{2508C103-2E5B-D90C-0D6E-B5683FA0E0F1}"/>
              </a:ext>
            </a:extLst>
          </p:cNvPr>
          <p:cNvSpPr txBox="1">
            <a:spLocks/>
          </p:cNvSpPr>
          <p:nvPr/>
        </p:nvSpPr>
        <p:spPr>
          <a:xfrm>
            <a:off x="8443730" y="314763"/>
            <a:ext cx="3121163" cy="8532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rgbClr val="0070C0"/>
                </a:solidFill>
              </a:rPr>
              <a:t>STEM Symposium </a:t>
            </a:r>
          </a:p>
          <a:p>
            <a:endParaRPr lang="en-US" dirty="0"/>
          </a:p>
          <a:p>
            <a:endParaRPr lang="en-US" dirty="0"/>
          </a:p>
          <a:p>
            <a:endParaRPr lang="en-US" dirty="0"/>
          </a:p>
        </p:txBody>
      </p:sp>
    </p:spTree>
    <p:extLst>
      <p:ext uri="{BB962C8B-B14F-4D97-AF65-F5344CB8AC3E}">
        <p14:creationId xmlns:p14="http://schemas.microsoft.com/office/powerpoint/2010/main" val="159991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69902" y="4122444"/>
            <a:ext cx="3433763" cy="415498"/>
          </a:xfrm>
          <a:prstGeom prst="rect">
            <a:avLst/>
          </a:prstGeom>
          <a:noFill/>
        </p:spPr>
        <p:txBody>
          <a:bodyPr wrap="square" rtlCol="0">
            <a:spAutoFit/>
          </a:bodyPr>
          <a:lstStyle/>
          <a:p>
            <a:r>
              <a:rPr lang="en-US" sz="2100" b="1" dirty="0">
                <a:solidFill>
                  <a:prstClr val="white"/>
                </a:solidFill>
                <a:latin typeface="Calibri" panose="020F0502020204030204"/>
              </a:rPr>
              <a:t>Autonomous Vehicles</a:t>
            </a:r>
          </a:p>
        </p:txBody>
      </p:sp>
      <p:sp>
        <p:nvSpPr>
          <p:cNvPr id="12" name="TextBox 11"/>
          <p:cNvSpPr txBox="1"/>
          <p:nvPr/>
        </p:nvSpPr>
        <p:spPr>
          <a:xfrm>
            <a:off x="4665577" y="5091311"/>
            <a:ext cx="3314700" cy="507831"/>
          </a:xfrm>
          <a:prstGeom prst="rect">
            <a:avLst/>
          </a:prstGeom>
          <a:noFill/>
        </p:spPr>
        <p:txBody>
          <a:bodyPr wrap="square" rtlCol="0">
            <a:spAutoFit/>
          </a:bodyPr>
          <a:lstStyle/>
          <a:p>
            <a:r>
              <a:rPr lang="en-US" sz="2700" b="1" dirty="0">
                <a:solidFill>
                  <a:prstClr val="white"/>
                </a:solidFill>
                <a:latin typeface="Calibri" panose="020F0502020204030204"/>
              </a:rPr>
              <a:t>Artificial Intelligence</a:t>
            </a:r>
          </a:p>
        </p:txBody>
      </p:sp>
      <p:sp>
        <p:nvSpPr>
          <p:cNvPr id="21" name="TextBox 20">
            <a:extLst>
              <a:ext uri="{FF2B5EF4-FFF2-40B4-BE49-F238E27FC236}">
                <a16:creationId xmlns:a16="http://schemas.microsoft.com/office/drawing/2014/main" id="{592C954D-BBD5-4B62-B8B8-F18B803AD14F}"/>
              </a:ext>
            </a:extLst>
          </p:cNvPr>
          <p:cNvSpPr txBox="1"/>
          <p:nvPr/>
        </p:nvSpPr>
        <p:spPr>
          <a:xfrm>
            <a:off x="4952347" y="4439021"/>
            <a:ext cx="989429" cy="300082"/>
          </a:xfrm>
          <a:prstGeom prst="rect">
            <a:avLst/>
          </a:prstGeom>
          <a:noFill/>
        </p:spPr>
        <p:txBody>
          <a:bodyPr wrap="square" rtlCol="0">
            <a:spAutoFit/>
          </a:bodyPr>
          <a:lstStyle/>
          <a:p>
            <a:r>
              <a:rPr lang="en-US" sz="1350" dirty="0">
                <a:solidFill>
                  <a:prstClr val="white"/>
                </a:solidFill>
                <a:latin typeface="Calibri" panose="020F0502020204030204"/>
              </a:rPr>
              <a:t>Robotics</a:t>
            </a:r>
          </a:p>
        </p:txBody>
      </p:sp>
      <p:sp>
        <p:nvSpPr>
          <p:cNvPr id="23" name="TextBox 22">
            <a:extLst>
              <a:ext uri="{FF2B5EF4-FFF2-40B4-BE49-F238E27FC236}">
                <a16:creationId xmlns:a16="http://schemas.microsoft.com/office/drawing/2014/main" id="{BF580F64-4951-4FDC-91AD-28D663AC60B5}"/>
              </a:ext>
            </a:extLst>
          </p:cNvPr>
          <p:cNvSpPr txBox="1"/>
          <p:nvPr/>
        </p:nvSpPr>
        <p:spPr>
          <a:xfrm>
            <a:off x="2367900" y="4924814"/>
            <a:ext cx="1239944" cy="923330"/>
          </a:xfrm>
          <a:prstGeom prst="rect">
            <a:avLst/>
          </a:prstGeom>
          <a:noFill/>
        </p:spPr>
        <p:txBody>
          <a:bodyPr wrap="square" rtlCol="0">
            <a:spAutoFit/>
          </a:bodyPr>
          <a:lstStyle/>
          <a:p>
            <a:r>
              <a:rPr lang="en-US" b="1" dirty="0">
                <a:solidFill>
                  <a:prstClr val="white"/>
                </a:solidFill>
                <a:latin typeface="Calibri" panose="020F0502020204030204"/>
              </a:rPr>
              <a:t>Embedded Technology</a:t>
            </a:r>
          </a:p>
        </p:txBody>
      </p:sp>
      <p:pic>
        <p:nvPicPr>
          <p:cNvPr id="24" name="Picture 23">
            <a:extLst>
              <a:ext uri="{FF2B5EF4-FFF2-40B4-BE49-F238E27FC236}">
                <a16:creationId xmlns:a16="http://schemas.microsoft.com/office/drawing/2014/main" id="{D6765563-05E5-4D45-9E1A-DBE28EA4F03B}"/>
              </a:ext>
            </a:extLst>
          </p:cNvPr>
          <p:cNvPicPr>
            <a:picLocks noChangeAspect="1"/>
          </p:cNvPicPr>
          <p:nvPr/>
        </p:nvPicPr>
        <p:blipFill rotWithShape="1">
          <a:blip r:embed="rId2"/>
          <a:srcRect t="12833" b="75618"/>
          <a:stretch/>
        </p:blipFill>
        <p:spPr>
          <a:xfrm>
            <a:off x="-10687" y="-12778"/>
            <a:ext cx="12202687" cy="771525"/>
          </a:xfrm>
          <a:prstGeom prst="rect">
            <a:avLst/>
          </a:prstGeom>
        </p:spPr>
      </p:pic>
      <p:sp>
        <p:nvSpPr>
          <p:cNvPr id="3" name="TextBox 2">
            <a:extLst>
              <a:ext uri="{FF2B5EF4-FFF2-40B4-BE49-F238E27FC236}">
                <a16:creationId xmlns:a16="http://schemas.microsoft.com/office/drawing/2014/main" id="{DC7A4F89-9C34-31B9-DCA4-B65301A87446}"/>
              </a:ext>
            </a:extLst>
          </p:cNvPr>
          <p:cNvSpPr txBox="1"/>
          <p:nvPr/>
        </p:nvSpPr>
        <p:spPr>
          <a:xfrm>
            <a:off x="9237066" y="758747"/>
            <a:ext cx="3190425" cy="1446550"/>
          </a:xfrm>
          <a:prstGeom prst="rect">
            <a:avLst/>
          </a:prstGeom>
          <a:noFill/>
        </p:spPr>
        <p:txBody>
          <a:bodyPr wrap="square">
            <a:spAutoFit/>
          </a:bodyPr>
          <a:lstStyle/>
          <a:p>
            <a:r>
              <a:rPr lang="en-US" sz="4400" dirty="0">
                <a:solidFill>
                  <a:schemeClr val="accent4"/>
                </a:solidFill>
                <a:latin typeface="Tahoma" panose="020B0604030504040204" pitchFamily="34" charset="0"/>
                <a:ea typeface="Tahoma" panose="020B0604030504040204" pitchFamily="34" charset="0"/>
                <a:cs typeface="Tahoma" panose="020B0604030504040204" pitchFamily="34" charset="0"/>
              </a:rPr>
              <a:t>The Future or Now?</a:t>
            </a:r>
            <a:endParaRPr lang="en-US" sz="4400" dirty="0"/>
          </a:p>
        </p:txBody>
      </p:sp>
      <p:pic>
        <p:nvPicPr>
          <p:cNvPr id="6" name="Picture 5" descr="Graphical user interface, text&#10;&#10;Description automatically generated with medium confidence">
            <a:extLst>
              <a:ext uri="{FF2B5EF4-FFF2-40B4-BE49-F238E27FC236}">
                <a16:creationId xmlns:a16="http://schemas.microsoft.com/office/drawing/2014/main" id="{E6EC1FB8-2A71-FBFE-D559-731A13C81D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1113" y="5992989"/>
            <a:ext cx="2530887" cy="1168749"/>
          </a:xfrm>
          <a:prstGeom prst="rect">
            <a:avLst/>
          </a:prstGeom>
        </p:spPr>
      </p:pic>
      <p:pic>
        <p:nvPicPr>
          <p:cNvPr id="4" name="Picture 3" descr="A picture containing text, indoor, items, computer&#10;&#10;Description automatically generated">
            <a:extLst>
              <a:ext uri="{FF2B5EF4-FFF2-40B4-BE49-F238E27FC236}">
                <a16:creationId xmlns:a16="http://schemas.microsoft.com/office/drawing/2014/main" id="{47E01E2F-6B1D-6910-5130-38B6C321C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7" y="758747"/>
            <a:ext cx="9121233" cy="6099253"/>
          </a:xfrm>
          <a:prstGeom prst="rect">
            <a:avLst/>
          </a:prstGeom>
        </p:spPr>
      </p:pic>
      <p:pic>
        <p:nvPicPr>
          <p:cNvPr id="7" name="Picture 6">
            <a:extLst>
              <a:ext uri="{FF2B5EF4-FFF2-40B4-BE49-F238E27FC236}">
                <a16:creationId xmlns:a16="http://schemas.microsoft.com/office/drawing/2014/main" id="{B21A4050-DBC7-86A3-A75A-81B534FB47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8415" y="6387152"/>
            <a:ext cx="1807366" cy="377362"/>
          </a:xfrm>
          <a:prstGeom prst="rect">
            <a:avLst/>
          </a:prstGeom>
        </p:spPr>
      </p:pic>
    </p:spTree>
    <p:extLst>
      <p:ext uri="{BB962C8B-B14F-4D97-AF65-F5344CB8AC3E}">
        <p14:creationId xmlns:p14="http://schemas.microsoft.com/office/powerpoint/2010/main" val="374476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food&#10;&#10;Description automatically generated">
            <a:extLst>
              <a:ext uri="{FF2B5EF4-FFF2-40B4-BE49-F238E27FC236}">
                <a16:creationId xmlns:a16="http://schemas.microsoft.com/office/drawing/2014/main" id="{CD8F5359-D225-4516-BFFA-A841742F14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1999" cy="6858000"/>
          </a:xfrm>
        </p:spPr>
      </p:pic>
      <p:sp>
        <p:nvSpPr>
          <p:cNvPr id="2" name="Title 1">
            <a:extLst>
              <a:ext uri="{FF2B5EF4-FFF2-40B4-BE49-F238E27FC236}">
                <a16:creationId xmlns:a16="http://schemas.microsoft.com/office/drawing/2014/main" id="{FC0A8C56-6A8E-4E91-B3C2-CAA3E68CA64F}"/>
              </a:ext>
            </a:extLst>
          </p:cNvPr>
          <p:cNvSpPr>
            <a:spLocks noGrp="1"/>
          </p:cNvSpPr>
          <p:nvPr>
            <p:ph type="title"/>
          </p:nvPr>
        </p:nvSpPr>
        <p:spPr>
          <a:xfrm>
            <a:off x="838200" y="785091"/>
            <a:ext cx="10515600" cy="905597"/>
          </a:xfrm>
        </p:spPr>
        <p:txBody>
          <a:bodyPr>
            <a:normAutofit fontScale="90000"/>
          </a:bodyPr>
          <a:lstStyle/>
          <a:p>
            <a:br>
              <a:rPr lang="en-US" sz="4000" dirty="0">
                <a:solidFill>
                  <a:schemeClr val="bg1"/>
                </a:solidFill>
              </a:rPr>
            </a:br>
            <a:endParaRPr lang="en-US" dirty="0"/>
          </a:p>
        </p:txBody>
      </p:sp>
      <p:sp>
        <p:nvSpPr>
          <p:cNvPr id="9" name="object 15">
            <a:extLst>
              <a:ext uri="{FF2B5EF4-FFF2-40B4-BE49-F238E27FC236}">
                <a16:creationId xmlns:a16="http://schemas.microsoft.com/office/drawing/2014/main" id="{0F7F4BA3-FA11-4244-804D-44CF1B6F0B3D}"/>
              </a:ext>
            </a:extLst>
          </p:cNvPr>
          <p:cNvSpPr txBox="1"/>
          <p:nvPr/>
        </p:nvSpPr>
        <p:spPr>
          <a:xfrm>
            <a:off x="3377045" y="6539458"/>
            <a:ext cx="5597237"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Arial"/>
                <a:ea typeface="+mn-ea"/>
                <a:cs typeface="Arial"/>
              </a:rPr>
              <a:t>S</a:t>
            </a:r>
            <a:r>
              <a:rPr kumimoji="0" sz="1200" b="0" i="0" u="none" strike="noStrike" kern="1200" cap="none" spc="0" normalizeH="0" baseline="0" noProof="0" dirty="0">
                <a:ln>
                  <a:noFill/>
                </a:ln>
                <a:solidFill>
                  <a:prstClr val="black"/>
                </a:solidFill>
                <a:effectLst/>
                <a:uLnTx/>
                <a:uFillTx/>
                <a:latin typeface="Arial"/>
                <a:ea typeface="+mn-ea"/>
                <a:cs typeface="Arial"/>
              </a:rPr>
              <a:t>o</a:t>
            </a:r>
            <a:r>
              <a:rPr kumimoji="0" sz="1200" b="0" i="0" u="none" strike="noStrike" kern="1200" cap="none" spc="-5" normalizeH="0" baseline="0" noProof="0" dirty="0">
                <a:ln>
                  <a:noFill/>
                </a:ln>
                <a:solidFill>
                  <a:prstClr val="black"/>
                </a:solidFill>
                <a:effectLst/>
                <a:uLnTx/>
                <a:uFillTx/>
                <a:latin typeface="Arial"/>
                <a:ea typeface="+mn-ea"/>
                <a:cs typeface="Arial"/>
              </a:rPr>
              <a:t>u</a:t>
            </a:r>
            <a:r>
              <a:rPr kumimoji="0" sz="1200" b="0" i="0" u="none" strike="noStrike" kern="1200" cap="none" spc="0" normalizeH="0" baseline="0" noProof="0" dirty="0">
                <a:ln>
                  <a:noFill/>
                </a:ln>
                <a:solidFill>
                  <a:prstClr val="black"/>
                </a:solidFill>
                <a:effectLst/>
                <a:uLnTx/>
                <a:uFillTx/>
                <a:latin typeface="Arial"/>
                <a:ea typeface="+mn-ea"/>
                <a:cs typeface="Arial"/>
              </a:rPr>
              <a:t>rce:</a:t>
            </a:r>
            <a:r>
              <a:rPr kumimoji="0" sz="1200" b="0" i="0" u="none" strike="noStrike" kern="1200" cap="none" spc="-5" normalizeH="0" baseline="0" noProof="0" dirty="0">
                <a:ln>
                  <a:noFill/>
                </a:ln>
                <a:solidFill>
                  <a:prstClr val="black"/>
                </a:solidFill>
                <a:effectLst/>
                <a:uLnTx/>
                <a:uFillTx/>
                <a:latin typeface="Arial"/>
                <a:ea typeface="+mn-ea"/>
                <a:cs typeface="Arial"/>
              </a:rPr>
              <a:t> </a:t>
            </a:r>
            <a:r>
              <a:rPr kumimoji="0" lang="en-US" sz="1200" b="0" i="0" u="none" strike="noStrike" kern="1200" cap="none" spc="-5" normalizeH="0" baseline="0" noProof="0" dirty="0">
                <a:ln>
                  <a:noFill/>
                </a:ln>
                <a:solidFill>
                  <a:prstClr val="black"/>
                </a:solidFill>
                <a:effectLst/>
                <a:uLnTx/>
                <a:uFillTx/>
                <a:latin typeface="Arial"/>
                <a:ea typeface="+mn-ea"/>
                <a:cs typeface="Arial"/>
              </a:rPr>
              <a:t>CompTIA 1,000 Business Decision Maker Report 2018</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4" name="TextBox 3">
            <a:extLst>
              <a:ext uri="{FF2B5EF4-FFF2-40B4-BE49-F238E27FC236}">
                <a16:creationId xmlns:a16="http://schemas.microsoft.com/office/drawing/2014/main" id="{4A85589D-9DE4-AA12-E25B-F84432E9AB8B}"/>
              </a:ext>
            </a:extLst>
          </p:cNvPr>
          <p:cNvSpPr txBox="1"/>
          <p:nvPr/>
        </p:nvSpPr>
        <p:spPr>
          <a:xfrm>
            <a:off x="1603834" y="792357"/>
            <a:ext cx="9749966" cy="769441"/>
          </a:xfrm>
          <a:prstGeom prst="rect">
            <a:avLst/>
          </a:prstGeom>
          <a:noFill/>
        </p:spPr>
        <p:txBody>
          <a:bodyPr wrap="square">
            <a:spAutoFit/>
          </a:bodyPr>
          <a:lstStyle/>
          <a:p>
            <a:r>
              <a:rPr lang="en-US" sz="4400" dirty="0">
                <a:solidFill>
                  <a:schemeClr val="accent4"/>
                </a:solidFill>
                <a:latin typeface="Tahoma" panose="020B0604030504040204" pitchFamily="34" charset="0"/>
                <a:ea typeface="Tahoma" panose="020B0604030504040204" pitchFamily="34" charset="0"/>
                <a:cs typeface="Tahoma" panose="020B0604030504040204" pitchFamily="34" charset="0"/>
              </a:rPr>
              <a:t>Emerging Industries with Most Impact</a:t>
            </a:r>
            <a:endParaRPr lang="en-US" sz="4400" dirty="0"/>
          </a:p>
        </p:txBody>
      </p:sp>
      <p:graphicFrame>
        <p:nvGraphicFramePr>
          <p:cNvPr id="6" name="Content Placeholder 7">
            <a:extLst>
              <a:ext uri="{FF2B5EF4-FFF2-40B4-BE49-F238E27FC236}">
                <a16:creationId xmlns:a16="http://schemas.microsoft.com/office/drawing/2014/main" id="{25519F16-7CB6-6579-67FA-FBF5AC7804D3}"/>
              </a:ext>
            </a:extLst>
          </p:cNvPr>
          <p:cNvGraphicFramePr>
            <a:graphicFrameLocks/>
          </p:cNvGraphicFramePr>
          <p:nvPr>
            <p:extLst>
              <p:ext uri="{D42A27DB-BD31-4B8C-83A1-F6EECF244321}">
                <p14:modId xmlns:p14="http://schemas.microsoft.com/office/powerpoint/2010/main" val="3580656751"/>
              </p:ext>
            </p:extLst>
          </p:nvPr>
        </p:nvGraphicFramePr>
        <p:xfrm>
          <a:off x="3263900" y="1627577"/>
          <a:ext cx="8509000" cy="4540249"/>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descr="Graphical user interface, text&#10;&#10;Description automatically generated with medium confidence">
            <a:extLst>
              <a:ext uri="{FF2B5EF4-FFF2-40B4-BE49-F238E27FC236}">
                <a16:creationId xmlns:a16="http://schemas.microsoft.com/office/drawing/2014/main" id="{F4A3FB77-87D7-B13A-3513-AB3DEE676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1112" y="6139749"/>
            <a:ext cx="2530887" cy="1168749"/>
          </a:xfrm>
          <a:prstGeom prst="rect">
            <a:avLst/>
          </a:prstGeom>
        </p:spPr>
      </p:pic>
      <p:pic>
        <p:nvPicPr>
          <p:cNvPr id="7" name="Picture 6">
            <a:extLst>
              <a:ext uri="{FF2B5EF4-FFF2-40B4-BE49-F238E27FC236}">
                <a16:creationId xmlns:a16="http://schemas.microsoft.com/office/drawing/2014/main" id="{AD5D9025-A184-04DB-E378-545D69B41F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2801" y="6356402"/>
            <a:ext cx="1807366" cy="377362"/>
          </a:xfrm>
          <a:prstGeom prst="rect">
            <a:avLst/>
          </a:prstGeom>
        </p:spPr>
      </p:pic>
    </p:spTree>
    <p:extLst>
      <p:ext uri="{BB962C8B-B14F-4D97-AF65-F5344CB8AC3E}">
        <p14:creationId xmlns:p14="http://schemas.microsoft.com/office/powerpoint/2010/main" val="3786609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picture containing screen, room, man, video&#10;&#10;Description automatically generated">
            <a:extLst>
              <a:ext uri="{FF2B5EF4-FFF2-40B4-BE49-F238E27FC236}">
                <a16:creationId xmlns:a16="http://schemas.microsoft.com/office/drawing/2014/main" id="{B750BB29-B386-0C89-CD2F-7C75721A7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Content Placeholder 2">
            <a:extLst>
              <a:ext uri="{FF2B5EF4-FFF2-40B4-BE49-F238E27FC236}">
                <a16:creationId xmlns:a16="http://schemas.microsoft.com/office/drawing/2014/main" id="{F97431D1-ACDA-4E74-B6F9-A84411ADDE0A}"/>
              </a:ext>
            </a:extLst>
          </p:cNvPr>
          <p:cNvSpPr>
            <a:spLocks noGrp="1"/>
          </p:cNvSpPr>
          <p:nvPr>
            <p:ph idx="1"/>
          </p:nvPr>
        </p:nvSpPr>
        <p:spPr>
          <a:xfrm>
            <a:off x="6553200" y="2015734"/>
            <a:ext cx="6629400" cy="4004067"/>
          </a:xfrm>
        </p:spPr>
        <p:txBody>
          <a:bodyPr>
            <a:normAutofit/>
          </a:bodyPr>
          <a:lstStyle/>
          <a:p>
            <a:r>
              <a:rPr lang="en-US" sz="2400" dirty="0">
                <a:solidFill>
                  <a:srgbClr val="0070C0"/>
                </a:solidFill>
              </a:rPr>
              <a:t>Advanced Manufacturing </a:t>
            </a:r>
          </a:p>
          <a:p>
            <a:r>
              <a:rPr lang="en-US" sz="2400" dirty="0">
                <a:solidFill>
                  <a:srgbClr val="0070C0"/>
                </a:solidFill>
              </a:rPr>
              <a:t>IT / Technology </a:t>
            </a:r>
          </a:p>
          <a:p>
            <a:r>
              <a:rPr lang="en-US" sz="2400" dirty="0">
                <a:solidFill>
                  <a:srgbClr val="0070C0"/>
                </a:solidFill>
              </a:rPr>
              <a:t>Financial &amp; Professional Services</a:t>
            </a:r>
          </a:p>
          <a:p>
            <a:r>
              <a:rPr lang="en-US" sz="2400" dirty="0">
                <a:solidFill>
                  <a:srgbClr val="0070C0"/>
                </a:solidFill>
              </a:rPr>
              <a:t>Construction / Development </a:t>
            </a:r>
          </a:p>
          <a:p>
            <a:r>
              <a:rPr lang="en-US" sz="2400" dirty="0">
                <a:solidFill>
                  <a:srgbClr val="0070C0"/>
                </a:solidFill>
              </a:rPr>
              <a:t>Agriculture and Bio-Lifesciences </a:t>
            </a:r>
          </a:p>
          <a:p>
            <a:r>
              <a:rPr lang="en-US" sz="2400" dirty="0">
                <a:solidFill>
                  <a:srgbClr val="0070C0"/>
                </a:solidFill>
              </a:rPr>
              <a:t>Health Care  </a:t>
            </a:r>
          </a:p>
          <a:p>
            <a:r>
              <a:rPr lang="en-US" sz="2400" dirty="0">
                <a:solidFill>
                  <a:srgbClr val="0070C0"/>
                </a:solidFill>
              </a:rPr>
              <a:t>Transportation Logistics </a:t>
            </a:r>
          </a:p>
          <a:p>
            <a:endParaRPr lang="en-US" sz="2400" dirty="0"/>
          </a:p>
          <a:p>
            <a:endParaRPr lang="en-US" dirty="0"/>
          </a:p>
          <a:p>
            <a:endParaRPr lang="en-US" dirty="0"/>
          </a:p>
        </p:txBody>
      </p:sp>
      <p:pic>
        <p:nvPicPr>
          <p:cNvPr id="4" name="Picture 3">
            <a:extLst>
              <a:ext uri="{FF2B5EF4-FFF2-40B4-BE49-F238E27FC236}">
                <a16:creationId xmlns:a16="http://schemas.microsoft.com/office/drawing/2014/main" id="{3CD39647-375E-43B8-98F9-C29DD5A056F8}"/>
              </a:ext>
            </a:extLst>
          </p:cNvPr>
          <p:cNvPicPr>
            <a:picLocks noChangeAspect="1"/>
          </p:cNvPicPr>
          <p:nvPr/>
        </p:nvPicPr>
        <p:blipFill>
          <a:blip r:embed="rId3"/>
          <a:stretch>
            <a:fillRect/>
          </a:stretch>
        </p:blipFill>
        <p:spPr>
          <a:xfrm>
            <a:off x="304800" y="2015733"/>
            <a:ext cx="2857500" cy="1905000"/>
          </a:xfrm>
          <a:prstGeom prst="rect">
            <a:avLst/>
          </a:prstGeom>
        </p:spPr>
      </p:pic>
      <p:pic>
        <p:nvPicPr>
          <p:cNvPr id="5" name="Picture 4">
            <a:extLst>
              <a:ext uri="{FF2B5EF4-FFF2-40B4-BE49-F238E27FC236}">
                <a16:creationId xmlns:a16="http://schemas.microsoft.com/office/drawing/2014/main" id="{69A58D8F-2324-4858-AFA5-4AB0380043B9}"/>
              </a:ext>
            </a:extLst>
          </p:cNvPr>
          <p:cNvPicPr>
            <a:picLocks noChangeAspect="1"/>
          </p:cNvPicPr>
          <p:nvPr/>
        </p:nvPicPr>
        <p:blipFill>
          <a:blip r:embed="rId4"/>
          <a:stretch>
            <a:fillRect/>
          </a:stretch>
        </p:blipFill>
        <p:spPr>
          <a:xfrm>
            <a:off x="2362200" y="2853933"/>
            <a:ext cx="2844800" cy="2133600"/>
          </a:xfrm>
          <a:prstGeom prst="rect">
            <a:avLst/>
          </a:prstGeom>
        </p:spPr>
      </p:pic>
      <p:pic>
        <p:nvPicPr>
          <p:cNvPr id="6" name="Picture 5">
            <a:extLst>
              <a:ext uri="{FF2B5EF4-FFF2-40B4-BE49-F238E27FC236}">
                <a16:creationId xmlns:a16="http://schemas.microsoft.com/office/drawing/2014/main" id="{48897341-08EE-45D3-B4E2-960AB72A602F}"/>
              </a:ext>
            </a:extLst>
          </p:cNvPr>
          <p:cNvPicPr>
            <a:picLocks noChangeAspect="1"/>
          </p:cNvPicPr>
          <p:nvPr/>
        </p:nvPicPr>
        <p:blipFill>
          <a:blip r:embed="rId5"/>
          <a:stretch>
            <a:fillRect/>
          </a:stretch>
        </p:blipFill>
        <p:spPr>
          <a:xfrm>
            <a:off x="358775" y="4316973"/>
            <a:ext cx="2990850" cy="1524000"/>
          </a:xfrm>
          <a:prstGeom prst="rect">
            <a:avLst/>
          </a:prstGeom>
        </p:spPr>
      </p:pic>
      <p:cxnSp>
        <p:nvCxnSpPr>
          <p:cNvPr id="8" name="Straight Connector 7">
            <a:extLst>
              <a:ext uri="{FF2B5EF4-FFF2-40B4-BE49-F238E27FC236}">
                <a16:creationId xmlns:a16="http://schemas.microsoft.com/office/drawing/2014/main" id="{10351D89-D2CF-4C04-BA71-3E63B5CCBE44}"/>
              </a:ext>
            </a:extLst>
          </p:cNvPr>
          <p:cNvCxnSpPr/>
          <p:nvPr/>
        </p:nvCxnSpPr>
        <p:spPr>
          <a:xfrm flipH="1">
            <a:off x="3349626" y="2286000"/>
            <a:ext cx="32035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17E337-C900-4203-B1D4-D7F1C4F9A961}"/>
              </a:ext>
            </a:extLst>
          </p:cNvPr>
          <p:cNvCxnSpPr/>
          <p:nvPr/>
        </p:nvCxnSpPr>
        <p:spPr>
          <a:xfrm>
            <a:off x="5410200" y="3962400"/>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88E030D-1FB7-4808-8C52-22710DFD1F32}"/>
              </a:ext>
            </a:extLst>
          </p:cNvPr>
          <p:cNvCxnSpPr>
            <a:cxnSpLocks/>
          </p:cNvCxnSpPr>
          <p:nvPr/>
        </p:nvCxnSpPr>
        <p:spPr>
          <a:xfrm>
            <a:off x="3505200" y="5638800"/>
            <a:ext cx="3048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A87F524-B909-0B0F-5D54-12DF2E7EAD8D}"/>
              </a:ext>
            </a:extLst>
          </p:cNvPr>
          <p:cNvSpPr txBox="1"/>
          <p:nvPr/>
        </p:nvSpPr>
        <p:spPr>
          <a:xfrm>
            <a:off x="1358747" y="777572"/>
            <a:ext cx="9245906" cy="769441"/>
          </a:xfrm>
          <a:prstGeom prst="rect">
            <a:avLst/>
          </a:prstGeom>
          <a:noFill/>
        </p:spPr>
        <p:txBody>
          <a:bodyPr wrap="square">
            <a:spAutoFit/>
          </a:bodyPr>
          <a:lstStyle/>
          <a:p>
            <a:r>
              <a:rPr lang="en-US" sz="4400" dirty="0">
                <a:solidFill>
                  <a:schemeClr val="accent4"/>
                </a:solidFill>
                <a:latin typeface="Tahoma" panose="020B0604030504040204" pitchFamily="34" charset="0"/>
                <a:ea typeface="Tahoma" panose="020B0604030504040204" pitchFamily="34" charset="0"/>
                <a:cs typeface="Tahoma" panose="020B0604030504040204" pitchFamily="34" charset="0"/>
              </a:rPr>
              <a:t>Missouri Industry Strengths </a:t>
            </a:r>
            <a:endParaRPr lang="en-US" sz="4400" dirty="0"/>
          </a:p>
        </p:txBody>
      </p:sp>
      <p:pic>
        <p:nvPicPr>
          <p:cNvPr id="7" name="Picture 6" descr="Graphical user interface, text&#10;&#10;Description automatically generated with medium confidence">
            <a:extLst>
              <a:ext uri="{FF2B5EF4-FFF2-40B4-BE49-F238E27FC236}">
                <a16:creationId xmlns:a16="http://schemas.microsoft.com/office/drawing/2014/main" id="{3A7086D0-9708-8351-597D-E2AC23F814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2913" y="6139750"/>
            <a:ext cx="2530887" cy="1168749"/>
          </a:xfrm>
          <a:prstGeom prst="rect">
            <a:avLst/>
          </a:prstGeom>
        </p:spPr>
      </p:pic>
      <p:sp>
        <p:nvSpPr>
          <p:cNvPr id="9" name="object 15">
            <a:extLst>
              <a:ext uri="{FF2B5EF4-FFF2-40B4-BE49-F238E27FC236}">
                <a16:creationId xmlns:a16="http://schemas.microsoft.com/office/drawing/2014/main" id="{165928B2-0CE2-2E0E-262E-4E0C1081DE79}"/>
              </a:ext>
            </a:extLst>
          </p:cNvPr>
          <p:cNvSpPr txBox="1"/>
          <p:nvPr/>
        </p:nvSpPr>
        <p:spPr>
          <a:xfrm>
            <a:off x="3377045" y="6539458"/>
            <a:ext cx="5597237"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Arial"/>
                <a:ea typeface="+mn-ea"/>
                <a:cs typeface="Arial"/>
              </a:rPr>
              <a:t>S</a:t>
            </a:r>
            <a:r>
              <a:rPr kumimoji="0" sz="1200" b="0" i="0" u="none" strike="noStrike" kern="1200" cap="none" spc="0" normalizeH="0" baseline="0" noProof="0" dirty="0">
                <a:ln>
                  <a:noFill/>
                </a:ln>
                <a:solidFill>
                  <a:prstClr val="black"/>
                </a:solidFill>
                <a:effectLst/>
                <a:uLnTx/>
                <a:uFillTx/>
                <a:latin typeface="Arial"/>
                <a:ea typeface="+mn-ea"/>
                <a:cs typeface="Arial"/>
              </a:rPr>
              <a:t>o</a:t>
            </a:r>
            <a:r>
              <a:rPr kumimoji="0" sz="1200" b="0" i="0" u="none" strike="noStrike" kern="1200" cap="none" spc="-5" normalizeH="0" baseline="0" noProof="0" dirty="0">
                <a:ln>
                  <a:noFill/>
                </a:ln>
                <a:solidFill>
                  <a:prstClr val="black"/>
                </a:solidFill>
                <a:effectLst/>
                <a:uLnTx/>
                <a:uFillTx/>
                <a:latin typeface="Arial"/>
                <a:ea typeface="+mn-ea"/>
                <a:cs typeface="Arial"/>
              </a:rPr>
              <a:t>u</a:t>
            </a:r>
            <a:r>
              <a:rPr kumimoji="0" sz="1200" b="0" i="0" u="none" strike="noStrike" kern="1200" cap="none" spc="0" normalizeH="0" baseline="0" noProof="0" dirty="0">
                <a:ln>
                  <a:noFill/>
                </a:ln>
                <a:solidFill>
                  <a:prstClr val="black"/>
                </a:solidFill>
                <a:effectLst/>
                <a:uLnTx/>
                <a:uFillTx/>
                <a:latin typeface="Arial"/>
                <a:ea typeface="+mn-ea"/>
                <a:cs typeface="Arial"/>
              </a:rPr>
              <a:t>rce:</a:t>
            </a:r>
            <a:r>
              <a:rPr kumimoji="0" sz="1200" b="0" i="0" u="none" strike="noStrike" kern="1200" cap="none" spc="-5" normalizeH="0" baseline="0" noProof="0" dirty="0">
                <a:ln>
                  <a:noFill/>
                </a:ln>
                <a:solidFill>
                  <a:prstClr val="black"/>
                </a:solidFill>
                <a:effectLst/>
                <a:uLnTx/>
                <a:uFillTx/>
                <a:latin typeface="Arial"/>
                <a:ea typeface="+mn-ea"/>
                <a:cs typeface="Arial"/>
              </a:rPr>
              <a:t> </a:t>
            </a:r>
            <a:r>
              <a:rPr kumimoji="0" lang="en-US" sz="1200" b="0" i="0" u="none" strike="noStrike" kern="1200" cap="none" spc="-5" normalizeH="0" baseline="0" noProof="0" dirty="0">
                <a:ln>
                  <a:noFill/>
                </a:ln>
                <a:solidFill>
                  <a:prstClr val="black"/>
                </a:solidFill>
                <a:effectLst/>
                <a:uLnTx/>
                <a:uFillTx/>
                <a:latin typeface="Arial"/>
                <a:ea typeface="+mn-ea"/>
                <a:cs typeface="Arial"/>
              </a:rPr>
              <a:t>MERIC Industry Clusters </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89821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6CCE4B-ECCF-A4D2-BD44-6E74A67A097F}"/>
              </a:ext>
            </a:extLst>
          </p:cNvPr>
          <p:cNvPicPr>
            <a:picLocks noChangeAspect="1"/>
          </p:cNvPicPr>
          <p:nvPr/>
        </p:nvPicPr>
        <p:blipFill rotWithShape="1">
          <a:blip r:embed="rId3"/>
          <a:srcRect t="12833" b="75618"/>
          <a:stretch/>
        </p:blipFill>
        <p:spPr>
          <a:xfrm>
            <a:off x="-10687" y="-12778"/>
            <a:ext cx="12202687" cy="771525"/>
          </a:xfrm>
          <a:prstGeom prst="rect">
            <a:avLst/>
          </a:prstGeom>
        </p:spPr>
      </p:pic>
      <p:sp>
        <p:nvSpPr>
          <p:cNvPr id="4" name="TextBox 3">
            <a:extLst>
              <a:ext uri="{FF2B5EF4-FFF2-40B4-BE49-F238E27FC236}">
                <a16:creationId xmlns:a16="http://schemas.microsoft.com/office/drawing/2014/main" id="{26E23AF5-2266-4C6A-00E7-CFD6B8152A54}"/>
              </a:ext>
            </a:extLst>
          </p:cNvPr>
          <p:cNvSpPr txBox="1"/>
          <p:nvPr/>
        </p:nvSpPr>
        <p:spPr>
          <a:xfrm>
            <a:off x="717528" y="-10694"/>
            <a:ext cx="9245906" cy="769441"/>
          </a:xfrm>
          <a:prstGeom prst="rect">
            <a:avLst/>
          </a:prstGeom>
          <a:noFill/>
        </p:spPr>
        <p:txBody>
          <a:bodyPr wrap="square">
            <a:spAutoFit/>
          </a:bodyPr>
          <a:lstStyle/>
          <a:p>
            <a:r>
              <a:rPr lang="en-US" sz="4400" dirty="0">
                <a:solidFill>
                  <a:schemeClr val="accent4"/>
                </a:solidFill>
                <a:latin typeface="Tahoma" panose="020B0604030504040204" pitchFamily="34" charset="0"/>
                <a:ea typeface="Tahoma" panose="020B0604030504040204" pitchFamily="34" charset="0"/>
                <a:cs typeface="Tahoma" panose="020B0604030504040204" pitchFamily="34" charset="0"/>
              </a:rPr>
              <a:t>IT Technology Missouri Ranks</a:t>
            </a:r>
            <a:endParaRPr lang="en-US" sz="4400" dirty="0"/>
          </a:p>
        </p:txBody>
      </p:sp>
      <p:pic>
        <p:nvPicPr>
          <p:cNvPr id="6" name="Picture 5" descr="Graphical user interface, text&#10;&#10;Description automatically generated with medium confidence">
            <a:extLst>
              <a:ext uri="{FF2B5EF4-FFF2-40B4-BE49-F238E27FC236}">
                <a16:creationId xmlns:a16="http://schemas.microsoft.com/office/drawing/2014/main" id="{01ACA495-5CC3-0530-A2A4-75437019C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0696" y="6038291"/>
            <a:ext cx="2530887" cy="1168749"/>
          </a:xfrm>
          <a:prstGeom prst="rect">
            <a:avLst/>
          </a:prstGeom>
        </p:spPr>
      </p:pic>
      <p:sp>
        <p:nvSpPr>
          <p:cNvPr id="9" name="object 15">
            <a:extLst>
              <a:ext uri="{FF2B5EF4-FFF2-40B4-BE49-F238E27FC236}">
                <a16:creationId xmlns:a16="http://schemas.microsoft.com/office/drawing/2014/main" id="{2B051932-1CD4-816C-B751-4CBA11F12AB0}"/>
              </a:ext>
            </a:extLst>
          </p:cNvPr>
          <p:cNvSpPr txBox="1"/>
          <p:nvPr/>
        </p:nvSpPr>
        <p:spPr>
          <a:xfrm>
            <a:off x="228600" y="6514944"/>
            <a:ext cx="5597237" cy="21544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effectLst/>
                <a:uLnTx/>
                <a:uFillTx/>
                <a:latin typeface="Arial"/>
                <a:ea typeface="+mn-ea"/>
                <a:cs typeface="Arial"/>
              </a:rPr>
              <a:t>S</a:t>
            </a:r>
            <a:r>
              <a:rPr kumimoji="0" sz="1400" b="0" i="0" u="none" strike="noStrike" kern="1200" cap="none" spc="0" normalizeH="0" baseline="0" noProof="0" dirty="0">
                <a:ln>
                  <a:noFill/>
                </a:ln>
                <a:effectLst/>
                <a:uLnTx/>
                <a:uFillTx/>
                <a:latin typeface="Arial"/>
                <a:ea typeface="+mn-ea"/>
                <a:cs typeface="Arial"/>
              </a:rPr>
              <a:t>o</a:t>
            </a:r>
            <a:r>
              <a:rPr kumimoji="0" sz="1400" b="0" i="0" u="none" strike="noStrike" kern="1200" cap="none" spc="-5" normalizeH="0" baseline="0" noProof="0" dirty="0">
                <a:ln>
                  <a:noFill/>
                </a:ln>
                <a:effectLst/>
                <a:uLnTx/>
                <a:uFillTx/>
                <a:latin typeface="Arial"/>
                <a:ea typeface="+mn-ea"/>
                <a:cs typeface="Arial"/>
              </a:rPr>
              <a:t>u</a:t>
            </a:r>
            <a:r>
              <a:rPr kumimoji="0" sz="1400" b="0" i="0" u="none" strike="noStrike" kern="1200" cap="none" spc="0" normalizeH="0" baseline="0" noProof="0" dirty="0">
                <a:ln>
                  <a:noFill/>
                </a:ln>
                <a:effectLst/>
                <a:uLnTx/>
                <a:uFillTx/>
                <a:latin typeface="Arial"/>
                <a:ea typeface="+mn-ea"/>
                <a:cs typeface="Arial"/>
              </a:rPr>
              <a:t>rce:</a:t>
            </a:r>
            <a:r>
              <a:rPr kumimoji="0" sz="1400" b="0" i="0" u="none" strike="noStrike" kern="1200" cap="none" spc="-5" normalizeH="0" baseline="0" noProof="0" dirty="0">
                <a:ln>
                  <a:noFill/>
                </a:ln>
                <a:effectLst/>
                <a:uLnTx/>
                <a:uFillTx/>
                <a:latin typeface="Arial"/>
                <a:ea typeface="+mn-ea"/>
                <a:cs typeface="Arial"/>
              </a:rPr>
              <a:t> </a:t>
            </a:r>
            <a:r>
              <a:rPr lang="en-US" sz="1400" dirty="0"/>
              <a:t> MERIC – 2022 Missouri Economic &amp; Workforce Report </a:t>
            </a:r>
            <a:endParaRPr kumimoji="0" sz="1400" b="0" i="0" u="none" strike="noStrike" kern="1200" cap="none" spc="0" normalizeH="0" baseline="0" noProof="0" dirty="0">
              <a:ln>
                <a:noFill/>
              </a:ln>
              <a:effectLst/>
              <a:uLnTx/>
              <a:uFillTx/>
              <a:latin typeface="Arial"/>
              <a:ea typeface="+mn-ea"/>
              <a:cs typeface="Arial"/>
            </a:endParaRPr>
          </a:p>
        </p:txBody>
      </p:sp>
      <p:pic>
        <p:nvPicPr>
          <p:cNvPr id="14" name="Picture 13">
            <a:extLst>
              <a:ext uri="{FF2B5EF4-FFF2-40B4-BE49-F238E27FC236}">
                <a16:creationId xmlns:a16="http://schemas.microsoft.com/office/drawing/2014/main" id="{45244039-3DE7-D43F-A98B-8335386CF5EC}"/>
              </a:ext>
            </a:extLst>
          </p:cNvPr>
          <p:cNvPicPr>
            <a:picLocks noChangeAspect="1"/>
          </p:cNvPicPr>
          <p:nvPr/>
        </p:nvPicPr>
        <p:blipFill>
          <a:blip r:embed="rId5"/>
          <a:stretch>
            <a:fillRect/>
          </a:stretch>
        </p:blipFill>
        <p:spPr>
          <a:xfrm>
            <a:off x="493484" y="1426482"/>
            <a:ext cx="10664705" cy="4005035"/>
          </a:xfrm>
          <a:prstGeom prst="rect">
            <a:avLst/>
          </a:prstGeom>
        </p:spPr>
      </p:pic>
    </p:spTree>
    <p:extLst>
      <p:ext uri="{BB962C8B-B14F-4D97-AF65-F5344CB8AC3E}">
        <p14:creationId xmlns:p14="http://schemas.microsoft.com/office/powerpoint/2010/main" val="86328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687" y="1013649"/>
            <a:ext cx="11227259" cy="4520065"/>
          </a:xfrm>
          <a:prstGeom prst="rect">
            <a:avLst/>
          </a:prstGeom>
        </p:spPr>
      </p:pic>
      <p:pic>
        <p:nvPicPr>
          <p:cNvPr id="1026" name="Picture 2" descr="Missouri Technology Alliance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84927" y="3901925"/>
            <a:ext cx="1942426" cy="19424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26CCE4B-ECCF-A4D2-BD44-6E74A67A097F}"/>
              </a:ext>
            </a:extLst>
          </p:cNvPr>
          <p:cNvPicPr>
            <a:picLocks noChangeAspect="1"/>
          </p:cNvPicPr>
          <p:nvPr/>
        </p:nvPicPr>
        <p:blipFill rotWithShape="1">
          <a:blip r:embed="rId5"/>
          <a:srcRect t="12833" b="75618"/>
          <a:stretch/>
        </p:blipFill>
        <p:spPr>
          <a:xfrm>
            <a:off x="-10687" y="-12778"/>
            <a:ext cx="12202687" cy="771525"/>
          </a:xfrm>
          <a:prstGeom prst="rect">
            <a:avLst/>
          </a:prstGeom>
        </p:spPr>
      </p:pic>
      <p:sp>
        <p:nvSpPr>
          <p:cNvPr id="4" name="TextBox 3">
            <a:extLst>
              <a:ext uri="{FF2B5EF4-FFF2-40B4-BE49-F238E27FC236}">
                <a16:creationId xmlns:a16="http://schemas.microsoft.com/office/drawing/2014/main" id="{26E23AF5-2266-4C6A-00E7-CFD6B8152A54}"/>
              </a:ext>
            </a:extLst>
          </p:cNvPr>
          <p:cNvSpPr txBox="1"/>
          <p:nvPr/>
        </p:nvSpPr>
        <p:spPr>
          <a:xfrm>
            <a:off x="717528" y="-10694"/>
            <a:ext cx="9245906" cy="769441"/>
          </a:xfrm>
          <a:prstGeom prst="rect">
            <a:avLst/>
          </a:prstGeom>
          <a:noFill/>
        </p:spPr>
        <p:txBody>
          <a:bodyPr wrap="square">
            <a:spAutoFit/>
          </a:bodyPr>
          <a:lstStyle/>
          <a:p>
            <a:r>
              <a:rPr lang="en-US" sz="4400" dirty="0">
                <a:solidFill>
                  <a:schemeClr val="accent4"/>
                </a:solidFill>
                <a:latin typeface="Tahoma" panose="020B0604030504040204" pitchFamily="34" charset="0"/>
                <a:ea typeface="Tahoma" panose="020B0604030504040204" pitchFamily="34" charset="0"/>
                <a:cs typeface="Tahoma" panose="020B0604030504040204" pitchFamily="34" charset="0"/>
              </a:rPr>
              <a:t>IT Technology Missouri Ranks</a:t>
            </a:r>
            <a:endParaRPr lang="en-US" sz="4400" dirty="0"/>
          </a:p>
        </p:txBody>
      </p:sp>
      <p:pic>
        <p:nvPicPr>
          <p:cNvPr id="6" name="Picture 5" descr="Graphical user interface, text&#10;&#10;Description automatically generated with medium confidence">
            <a:extLst>
              <a:ext uri="{FF2B5EF4-FFF2-40B4-BE49-F238E27FC236}">
                <a16:creationId xmlns:a16="http://schemas.microsoft.com/office/drawing/2014/main" id="{01ACA495-5CC3-0530-A2A4-75437019C0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0696" y="6038291"/>
            <a:ext cx="2530887" cy="1168749"/>
          </a:xfrm>
          <a:prstGeom prst="rect">
            <a:avLst/>
          </a:prstGeom>
        </p:spPr>
      </p:pic>
      <p:sp>
        <p:nvSpPr>
          <p:cNvPr id="9" name="object 15">
            <a:extLst>
              <a:ext uri="{FF2B5EF4-FFF2-40B4-BE49-F238E27FC236}">
                <a16:creationId xmlns:a16="http://schemas.microsoft.com/office/drawing/2014/main" id="{2B051932-1CD4-816C-B751-4CBA11F12AB0}"/>
              </a:ext>
            </a:extLst>
          </p:cNvPr>
          <p:cNvSpPr txBox="1"/>
          <p:nvPr/>
        </p:nvSpPr>
        <p:spPr>
          <a:xfrm>
            <a:off x="228600" y="6514944"/>
            <a:ext cx="5597237" cy="21544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effectLst/>
                <a:uLnTx/>
                <a:uFillTx/>
                <a:latin typeface="Arial"/>
                <a:ea typeface="+mn-ea"/>
                <a:cs typeface="Arial"/>
              </a:rPr>
              <a:t>S</a:t>
            </a:r>
            <a:r>
              <a:rPr kumimoji="0" sz="1400" b="0" i="0" u="none" strike="noStrike" kern="1200" cap="none" spc="0" normalizeH="0" baseline="0" noProof="0" dirty="0">
                <a:ln>
                  <a:noFill/>
                </a:ln>
                <a:effectLst/>
                <a:uLnTx/>
                <a:uFillTx/>
                <a:latin typeface="Arial"/>
                <a:ea typeface="+mn-ea"/>
                <a:cs typeface="Arial"/>
              </a:rPr>
              <a:t>o</a:t>
            </a:r>
            <a:r>
              <a:rPr kumimoji="0" sz="1400" b="0" i="0" u="none" strike="noStrike" kern="1200" cap="none" spc="-5" normalizeH="0" baseline="0" noProof="0" dirty="0">
                <a:ln>
                  <a:noFill/>
                </a:ln>
                <a:effectLst/>
                <a:uLnTx/>
                <a:uFillTx/>
                <a:latin typeface="Arial"/>
                <a:ea typeface="+mn-ea"/>
                <a:cs typeface="Arial"/>
              </a:rPr>
              <a:t>u</a:t>
            </a:r>
            <a:r>
              <a:rPr kumimoji="0" sz="1400" b="0" i="0" u="none" strike="noStrike" kern="1200" cap="none" spc="0" normalizeH="0" baseline="0" noProof="0" dirty="0">
                <a:ln>
                  <a:noFill/>
                </a:ln>
                <a:effectLst/>
                <a:uLnTx/>
                <a:uFillTx/>
                <a:latin typeface="Arial"/>
                <a:ea typeface="+mn-ea"/>
                <a:cs typeface="Arial"/>
              </a:rPr>
              <a:t>rce:</a:t>
            </a:r>
            <a:r>
              <a:rPr kumimoji="0" sz="1400" b="0" i="0" u="none" strike="noStrike" kern="1200" cap="none" spc="-5" normalizeH="0" baseline="0" noProof="0" dirty="0">
                <a:ln>
                  <a:noFill/>
                </a:ln>
                <a:effectLst/>
                <a:uLnTx/>
                <a:uFillTx/>
                <a:latin typeface="Arial"/>
                <a:ea typeface="+mn-ea"/>
                <a:cs typeface="Arial"/>
              </a:rPr>
              <a:t> </a:t>
            </a:r>
            <a:r>
              <a:rPr lang="en-US" sz="1400" dirty="0"/>
              <a:t> Missouri Chamber Foundation - Missouri 2030 Technology Report </a:t>
            </a:r>
            <a:endParaRPr kumimoji="0" sz="1400" b="0" i="0" u="none" strike="noStrike" kern="1200" cap="none" spc="0" normalizeH="0" baseline="0" noProof="0" dirty="0">
              <a:ln>
                <a:noFill/>
              </a:ln>
              <a:effectLst/>
              <a:uLnTx/>
              <a:uFillTx/>
              <a:latin typeface="Arial"/>
              <a:ea typeface="+mn-ea"/>
              <a:cs typeface="Arial"/>
            </a:endParaRPr>
          </a:p>
        </p:txBody>
      </p:sp>
    </p:spTree>
    <p:extLst>
      <p:ext uri="{BB962C8B-B14F-4D97-AF65-F5344CB8AC3E}">
        <p14:creationId xmlns:p14="http://schemas.microsoft.com/office/powerpoint/2010/main" val="407287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687" y="1013649"/>
            <a:ext cx="11227259" cy="4520065"/>
          </a:xfrm>
          <a:prstGeom prst="rect">
            <a:avLst/>
          </a:prstGeom>
        </p:spPr>
      </p:pic>
      <p:pic>
        <p:nvPicPr>
          <p:cNvPr id="1026" name="Picture 2" descr="Missouri Technology Alliance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84927" y="3901925"/>
            <a:ext cx="1942426" cy="19424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26CCE4B-ECCF-A4D2-BD44-6E74A67A097F}"/>
              </a:ext>
            </a:extLst>
          </p:cNvPr>
          <p:cNvPicPr>
            <a:picLocks noChangeAspect="1"/>
          </p:cNvPicPr>
          <p:nvPr/>
        </p:nvPicPr>
        <p:blipFill rotWithShape="1">
          <a:blip r:embed="rId5"/>
          <a:srcRect t="12833" b="75618"/>
          <a:stretch/>
        </p:blipFill>
        <p:spPr>
          <a:xfrm>
            <a:off x="-10687" y="-12778"/>
            <a:ext cx="12202687" cy="771525"/>
          </a:xfrm>
          <a:prstGeom prst="rect">
            <a:avLst/>
          </a:prstGeom>
        </p:spPr>
      </p:pic>
      <p:sp>
        <p:nvSpPr>
          <p:cNvPr id="4" name="TextBox 3">
            <a:extLst>
              <a:ext uri="{FF2B5EF4-FFF2-40B4-BE49-F238E27FC236}">
                <a16:creationId xmlns:a16="http://schemas.microsoft.com/office/drawing/2014/main" id="{26E23AF5-2266-4C6A-00E7-CFD6B8152A54}"/>
              </a:ext>
            </a:extLst>
          </p:cNvPr>
          <p:cNvSpPr txBox="1"/>
          <p:nvPr/>
        </p:nvSpPr>
        <p:spPr>
          <a:xfrm>
            <a:off x="717528" y="-10694"/>
            <a:ext cx="9245906" cy="769441"/>
          </a:xfrm>
          <a:prstGeom prst="rect">
            <a:avLst/>
          </a:prstGeom>
          <a:noFill/>
        </p:spPr>
        <p:txBody>
          <a:bodyPr wrap="square">
            <a:spAutoFit/>
          </a:bodyPr>
          <a:lstStyle/>
          <a:p>
            <a:r>
              <a:rPr lang="en-US" sz="4400" dirty="0">
                <a:solidFill>
                  <a:schemeClr val="accent4"/>
                </a:solidFill>
                <a:latin typeface="Tahoma" panose="020B0604030504040204" pitchFamily="34" charset="0"/>
                <a:ea typeface="Tahoma" panose="020B0604030504040204" pitchFamily="34" charset="0"/>
                <a:cs typeface="Tahoma" panose="020B0604030504040204" pitchFamily="34" charset="0"/>
              </a:rPr>
              <a:t>IT Technology Missouri Ranks</a:t>
            </a:r>
            <a:endParaRPr lang="en-US" sz="4400" dirty="0"/>
          </a:p>
        </p:txBody>
      </p:sp>
      <p:pic>
        <p:nvPicPr>
          <p:cNvPr id="6" name="Picture 5" descr="Graphical user interface, text&#10;&#10;Description automatically generated with medium confidence">
            <a:extLst>
              <a:ext uri="{FF2B5EF4-FFF2-40B4-BE49-F238E27FC236}">
                <a16:creationId xmlns:a16="http://schemas.microsoft.com/office/drawing/2014/main" id="{01ACA495-5CC3-0530-A2A4-75437019C0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0696" y="6038291"/>
            <a:ext cx="2530887" cy="1168749"/>
          </a:xfrm>
          <a:prstGeom prst="rect">
            <a:avLst/>
          </a:prstGeom>
        </p:spPr>
      </p:pic>
      <p:sp>
        <p:nvSpPr>
          <p:cNvPr id="7" name="Rounded Rectangle 4">
            <a:extLst>
              <a:ext uri="{FF2B5EF4-FFF2-40B4-BE49-F238E27FC236}">
                <a16:creationId xmlns:a16="http://schemas.microsoft.com/office/drawing/2014/main" id="{9FC69213-2D7D-80C6-7A29-C1CA2F554703}"/>
              </a:ext>
            </a:extLst>
          </p:cNvPr>
          <p:cNvSpPr/>
          <p:nvPr/>
        </p:nvSpPr>
        <p:spPr>
          <a:xfrm>
            <a:off x="717527" y="3711425"/>
            <a:ext cx="6679559" cy="46479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15">
            <a:extLst>
              <a:ext uri="{FF2B5EF4-FFF2-40B4-BE49-F238E27FC236}">
                <a16:creationId xmlns:a16="http://schemas.microsoft.com/office/drawing/2014/main" id="{2B051932-1CD4-816C-B751-4CBA11F12AB0}"/>
              </a:ext>
            </a:extLst>
          </p:cNvPr>
          <p:cNvSpPr txBox="1"/>
          <p:nvPr/>
        </p:nvSpPr>
        <p:spPr>
          <a:xfrm>
            <a:off x="228600" y="6514944"/>
            <a:ext cx="5597237" cy="21544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effectLst/>
                <a:uLnTx/>
                <a:uFillTx/>
                <a:latin typeface="Arial"/>
                <a:ea typeface="+mn-ea"/>
                <a:cs typeface="Arial"/>
              </a:rPr>
              <a:t>S</a:t>
            </a:r>
            <a:r>
              <a:rPr kumimoji="0" sz="1400" b="0" i="0" u="none" strike="noStrike" kern="1200" cap="none" spc="0" normalizeH="0" baseline="0" noProof="0" dirty="0">
                <a:ln>
                  <a:noFill/>
                </a:ln>
                <a:effectLst/>
                <a:uLnTx/>
                <a:uFillTx/>
                <a:latin typeface="Arial"/>
                <a:ea typeface="+mn-ea"/>
                <a:cs typeface="Arial"/>
              </a:rPr>
              <a:t>o</a:t>
            </a:r>
            <a:r>
              <a:rPr kumimoji="0" sz="1400" b="0" i="0" u="none" strike="noStrike" kern="1200" cap="none" spc="-5" normalizeH="0" baseline="0" noProof="0" dirty="0">
                <a:ln>
                  <a:noFill/>
                </a:ln>
                <a:effectLst/>
                <a:uLnTx/>
                <a:uFillTx/>
                <a:latin typeface="Arial"/>
                <a:ea typeface="+mn-ea"/>
                <a:cs typeface="Arial"/>
              </a:rPr>
              <a:t>u</a:t>
            </a:r>
            <a:r>
              <a:rPr kumimoji="0" sz="1400" b="0" i="0" u="none" strike="noStrike" kern="1200" cap="none" spc="0" normalizeH="0" baseline="0" noProof="0" dirty="0">
                <a:ln>
                  <a:noFill/>
                </a:ln>
                <a:effectLst/>
                <a:uLnTx/>
                <a:uFillTx/>
                <a:latin typeface="Arial"/>
                <a:ea typeface="+mn-ea"/>
                <a:cs typeface="Arial"/>
              </a:rPr>
              <a:t>rce:</a:t>
            </a:r>
            <a:r>
              <a:rPr kumimoji="0" sz="1400" b="0" i="0" u="none" strike="noStrike" kern="1200" cap="none" spc="-5" normalizeH="0" baseline="0" noProof="0" dirty="0">
                <a:ln>
                  <a:noFill/>
                </a:ln>
                <a:effectLst/>
                <a:uLnTx/>
                <a:uFillTx/>
                <a:latin typeface="Arial"/>
                <a:ea typeface="+mn-ea"/>
                <a:cs typeface="Arial"/>
              </a:rPr>
              <a:t> </a:t>
            </a:r>
            <a:r>
              <a:rPr lang="en-US" sz="1400" dirty="0"/>
              <a:t> Missouri Chamber Foundation - Missouri 2030 Technology Report </a:t>
            </a:r>
            <a:endParaRPr kumimoji="0" sz="1400" b="0" i="0" u="none" strike="noStrike" kern="1200" cap="none" spc="0" normalizeH="0" baseline="0" noProof="0" dirty="0">
              <a:ln>
                <a:noFill/>
              </a:ln>
              <a:effectLst/>
              <a:uLnTx/>
              <a:uFillTx/>
              <a:latin typeface="Arial"/>
              <a:ea typeface="+mn-ea"/>
              <a:cs typeface="Arial"/>
            </a:endParaRPr>
          </a:p>
        </p:txBody>
      </p:sp>
    </p:spTree>
    <p:extLst>
      <p:ext uri="{BB962C8B-B14F-4D97-AF65-F5344CB8AC3E}">
        <p14:creationId xmlns:p14="http://schemas.microsoft.com/office/powerpoint/2010/main" val="395813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71EC676-A17B-8A79-0DA4-DBD67EBB84C3}"/>
              </a:ext>
            </a:extLst>
          </p:cNvPr>
          <p:cNvPicPr>
            <a:picLocks noChangeAspect="1"/>
          </p:cNvPicPr>
          <p:nvPr/>
        </p:nvPicPr>
        <p:blipFill>
          <a:blip r:embed="rId2"/>
          <a:stretch>
            <a:fillRect/>
          </a:stretch>
        </p:blipFill>
        <p:spPr>
          <a:xfrm>
            <a:off x="438302" y="923890"/>
            <a:ext cx="8118844" cy="5671720"/>
          </a:xfrm>
          <a:prstGeom prst="rect">
            <a:avLst/>
          </a:prstGeom>
        </p:spPr>
      </p:pic>
      <p:pic>
        <p:nvPicPr>
          <p:cNvPr id="2" name="Picture 1">
            <a:extLst>
              <a:ext uri="{FF2B5EF4-FFF2-40B4-BE49-F238E27FC236}">
                <a16:creationId xmlns:a16="http://schemas.microsoft.com/office/drawing/2014/main" id="{98DE3D57-E07E-0BD2-2B95-97E7DE2C072F}"/>
              </a:ext>
            </a:extLst>
          </p:cNvPr>
          <p:cNvPicPr>
            <a:picLocks noChangeAspect="1"/>
          </p:cNvPicPr>
          <p:nvPr/>
        </p:nvPicPr>
        <p:blipFill rotWithShape="1">
          <a:blip r:embed="rId3"/>
          <a:srcRect t="12833" b="75618"/>
          <a:stretch/>
        </p:blipFill>
        <p:spPr>
          <a:xfrm>
            <a:off x="-10687" y="-12778"/>
            <a:ext cx="12202687" cy="771525"/>
          </a:xfrm>
          <a:prstGeom prst="rect">
            <a:avLst/>
          </a:prstGeom>
        </p:spPr>
      </p:pic>
      <p:sp>
        <p:nvSpPr>
          <p:cNvPr id="4" name="TextBox 3">
            <a:extLst>
              <a:ext uri="{FF2B5EF4-FFF2-40B4-BE49-F238E27FC236}">
                <a16:creationId xmlns:a16="http://schemas.microsoft.com/office/drawing/2014/main" id="{31F3379E-0802-9361-FFA7-0D082F86A042}"/>
              </a:ext>
            </a:extLst>
          </p:cNvPr>
          <p:cNvSpPr txBox="1"/>
          <p:nvPr/>
        </p:nvSpPr>
        <p:spPr>
          <a:xfrm>
            <a:off x="717528" y="-10694"/>
            <a:ext cx="12084072" cy="769441"/>
          </a:xfrm>
          <a:prstGeom prst="rect">
            <a:avLst/>
          </a:prstGeom>
          <a:noFill/>
        </p:spPr>
        <p:txBody>
          <a:bodyPr wrap="square">
            <a:spAutoFit/>
          </a:bodyPr>
          <a:lstStyle/>
          <a:p>
            <a:r>
              <a:rPr lang="en-US" sz="4400" b="1" dirty="0">
                <a:solidFill>
                  <a:schemeClr val="accent4"/>
                </a:solidFill>
                <a:latin typeface="Tahoma" panose="020B0604030504040204" pitchFamily="34" charset="0"/>
                <a:ea typeface="Tahoma" panose="020B0604030504040204" pitchFamily="34" charset="0"/>
                <a:cs typeface="Tahoma" panose="020B0604030504040204" pitchFamily="34" charset="0"/>
              </a:rPr>
              <a:t>Total Tech Jobs of All Jobs 2017</a:t>
            </a:r>
            <a:endParaRPr lang="en-US" sz="4400" b="1" dirty="0"/>
          </a:p>
        </p:txBody>
      </p:sp>
      <p:pic>
        <p:nvPicPr>
          <p:cNvPr id="9" name="Picture 2" descr="Missouri Technology Alliance logo.">
            <a:extLst>
              <a:ext uri="{FF2B5EF4-FFF2-40B4-BE49-F238E27FC236}">
                <a16:creationId xmlns:a16="http://schemas.microsoft.com/office/drawing/2014/main" id="{3986919B-E25C-638E-BC8C-76E4DD8240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4221" y="4198636"/>
            <a:ext cx="1751358" cy="17513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Graphical user interface, text&#10;&#10;Description automatically generated with medium confidence">
            <a:extLst>
              <a:ext uri="{FF2B5EF4-FFF2-40B4-BE49-F238E27FC236}">
                <a16:creationId xmlns:a16="http://schemas.microsoft.com/office/drawing/2014/main" id="{E38A7D38-7160-2792-A84D-DBD73A2CE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5767" y="6138438"/>
            <a:ext cx="2525289" cy="1166164"/>
          </a:xfrm>
          <a:prstGeom prst="rect">
            <a:avLst/>
          </a:prstGeom>
        </p:spPr>
      </p:pic>
      <p:sp>
        <p:nvSpPr>
          <p:cNvPr id="11" name="object 15">
            <a:extLst>
              <a:ext uri="{FF2B5EF4-FFF2-40B4-BE49-F238E27FC236}">
                <a16:creationId xmlns:a16="http://schemas.microsoft.com/office/drawing/2014/main" id="{AEFEA86A-DAE4-C8A0-1DBA-24B78A4AF3C2}"/>
              </a:ext>
            </a:extLst>
          </p:cNvPr>
          <p:cNvSpPr txBox="1"/>
          <p:nvPr/>
        </p:nvSpPr>
        <p:spPr>
          <a:xfrm>
            <a:off x="228600" y="6514944"/>
            <a:ext cx="5597237" cy="21544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effectLst/>
                <a:uLnTx/>
                <a:uFillTx/>
                <a:latin typeface="Arial"/>
                <a:ea typeface="+mn-ea"/>
                <a:cs typeface="Arial"/>
              </a:rPr>
              <a:t>S</a:t>
            </a:r>
            <a:r>
              <a:rPr kumimoji="0" sz="1400" b="0" i="0" u="none" strike="noStrike" kern="1200" cap="none" spc="0" normalizeH="0" baseline="0" noProof="0" dirty="0">
                <a:ln>
                  <a:noFill/>
                </a:ln>
                <a:effectLst/>
                <a:uLnTx/>
                <a:uFillTx/>
                <a:latin typeface="Arial"/>
                <a:ea typeface="+mn-ea"/>
                <a:cs typeface="Arial"/>
              </a:rPr>
              <a:t>o</a:t>
            </a:r>
            <a:r>
              <a:rPr kumimoji="0" sz="1400" b="0" i="0" u="none" strike="noStrike" kern="1200" cap="none" spc="-5" normalizeH="0" baseline="0" noProof="0" dirty="0">
                <a:ln>
                  <a:noFill/>
                </a:ln>
                <a:effectLst/>
                <a:uLnTx/>
                <a:uFillTx/>
                <a:latin typeface="Arial"/>
                <a:ea typeface="+mn-ea"/>
                <a:cs typeface="Arial"/>
              </a:rPr>
              <a:t>u</a:t>
            </a:r>
            <a:r>
              <a:rPr kumimoji="0" sz="1400" b="0" i="0" u="none" strike="noStrike" kern="1200" cap="none" spc="0" normalizeH="0" baseline="0" noProof="0" dirty="0">
                <a:ln>
                  <a:noFill/>
                </a:ln>
                <a:effectLst/>
                <a:uLnTx/>
                <a:uFillTx/>
                <a:latin typeface="Arial"/>
                <a:ea typeface="+mn-ea"/>
                <a:cs typeface="Arial"/>
              </a:rPr>
              <a:t>rce:</a:t>
            </a:r>
            <a:r>
              <a:rPr kumimoji="0" sz="1400" b="0" i="0" u="none" strike="noStrike" kern="1200" cap="none" spc="-5" normalizeH="0" baseline="0" noProof="0" dirty="0">
                <a:ln>
                  <a:noFill/>
                </a:ln>
                <a:effectLst/>
                <a:uLnTx/>
                <a:uFillTx/>
                <a:latin typeface="Arial"/>
                <a:ea typeface="+mn-ea"/>
                <a:cs typeface="Arial"/>
              </a:rPr>
              <a:t> </a:t>
            </a:r>
            <a:r>
              <a:rPr lang="en-US" sz="1400" dirty="0"/>
              <a:t> Missouri Chamber Foundation - Missouri 2030 Technology Report </a:t>
            </a:r>
            <a:endParaRPr kumimoji="0" sz="1400" b="0" i="0" u="none" strike="noStrike" kern="1200" cap="none" spc="0" normalizeH="0" baseline="0" noProof="0" dirty="0">
              <a:ln>
                <a:noFill/>
              </a:ln>
              <a:effectLst/>
              <a:uLnTx/>
              <a:uFillTx/>
              <a:latin typeface="Arial"/>
              <a:ea typeface="+mn-ea"/>
              <a:cs typeface="Arial"/>
            </a:endParaRPr>
          </a:p>
        </p:txBody>
      </p:sp>
    </p:spTree>
    <p:extLst>
      <p:ext uri="{BB962C8B-B14F-4D97-AF65-F5344CB8AC3E}">
        <p14:creationId xmlns:p14="http://schemas.microsoft.com/office/powerpoint/2010/main" val="3164800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71459D-0A9A-431D-8A78-57D170416B9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85476" y="605779"/>
            <a:ext cx="8398965" cy="6436466"/>
          </a:xfrm>
          <a:prstGeom prst="rect">
            <a:avLst/>
          </a:prstGeom>
        </p:spPr>
      </p:pic>
      <p:pic>
        <p:nvPicPr>
          <p:cNvPr id="2" name="Picture 1">
            <a:extLst>
              <a:ext uri="{FF2B5EF4-FFF2-40B4-BE49-F238E27FC236}">
                <a16:creationId xmlns:a16="http://schemas.microsoft.com/office/drawing/2014/main" id="{98DE3D57-E07E-0BD2-2B95-97E7DE2C072F}"/>
              </a:ext>
            </a:extLst>
          </p:cNvPr>
          <p:cNvPicPr>
            <a:picLocks noChangeAspect="1"/>
          </p:cNvPicPr>
          <p:nvPr/>
        </p:nvPicPr>
        <p:blipFill rotWithShape="1">
          <a:blip r:embed="rId3"/>
          <a:srcRect t="12833" b="75618"/>
          <a:stretch/>
        </p:blipFill>
        <p:spPr>
          <a:xfrm>
            <a:off x="-10687" y="-12778"/>
            <a:ext cx="12202687" cy="771525"/>
          </a:xfrm>
          <a:prstGeom prst="rect">
            <a:avLst/>
          </a:prstGeom>
        </p:spPr>
      </p:pic>
      <p:sp>
        <p:nvSpPr>
          <p:cNvPr id="4" name="TextBox 3">
            <a:extLst>
              <a:ext uri="{FF2B5EF4-FFF2-40B4-BE49-F238E27FC236}">
                <a16:creationId xmlns:a16="http://schemas.microsoft.com/office/drawing/2014/main" id="{31F3379E-0802-9361-FFA7-0D082F86A042}"/>
              </a:ext>
            </a:extLst>
          </p:cNvPr>
          <p:cNvSpPr txBox="1"/>
          <p:nvPr/>
        </p:nvSpPr>
        <p:spPr>
          <a:xfrm>
            <a:off x="717528" y="-10694"/>
            <a:ext cx="12084072" cy="769441"/>
          </a:xfrm>
          <a:prstGeom prst="rect">
            <a:avLst/>
          </a:prstGeom>
          <a:noFill/>
        </p:spPr>
        <p:txBody>
          <a:bodyPr wrap="square">
            <a:spAutoFit/>
          </a:bodyPr>
          <a:lstStyle/>
          <a:p>
            <a:r>
              <a:rPr lang="en-US" sz="4400" b="1" dirty="0">
                <a:solidFill>
                  <a:schemeClr val="accent4"/>
                </a:solidFill>
                <a:latin typeface="Tahoma" panose="020B0604030504040204" pitchFamily="34" charset="0"/>
                <a:ea typeface="Tahoma" panose="020B0604030504040204" pitchFamily="34" charset="0"/>
                <a:cs typeface="Tahoma" panose="020B0604030504040204" pitchFamily="34" charset="0"/>
              </a:rPr>
              <a:t>Total Tech Workers Per Workforce 2017</a:t>
            </a:r>
            <a:endParaRPr lang="en-US" sz="4400" b="1" dirty="0"/>
          </a:p>
        </p:txBody>
      </p:sp>
      <p:pic>
        <p:nvPicPr>
          <p:cNvPr id="9" name="Picture 2" descr="Missouri Technology Alliance logo.">
            <a:extLst>
              <a:ext uri="{FF2B5EF4-FFF2-40B4-BE49-F238E27FC236}">
                <a16:creationId xmlns:a16="http://schemas.microsoft.com/office/drawing/2014/main" id="{3986919B-E25C-638E-BC8C-76E4DD8240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55165" y="4335116"/>
            <a:ext cx="1751358" cy="17513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Graphical user interface, text&#10;&#10;Description automatically generated with medium confidence">
            <a:extLst>
              <a:ext uri="{FF2B5EF4-FFF2-40B4-BE49-F238E27FC236}">
                <a16:creationId xmlns:a16="http://schemas.microsoft.com/office/drawing/2014/main" id="{E38A7D38-7160-2792-A84D-DBD73A2CE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6711" y="6274918"/>
            <a:ext cx="2525289" cy="1166164"/>
          </a:xfrm>
          <a:prstGeom prst="rect">
            <a:avLst/>
          </a:prstGeom>
        </p:spPr>
      </p:pic>
      <p:sp>
        <p:nvSpPr>
          <p:cNvPr id="11" name="object 15">
            <a:extLst>
              <a:ext uri="{FF2B5EF4-FFF2-40B4-BE49-F238E27FC236}">
                <a16:creationId xmlns:a16="http://schemas.microsoft.com/office/drawing/2014/main" id="{AEFEA86A-DAE4-C8A0-1DBA-24B78A4AF3C2}"/>
              </a:ext>
            </a:extLst>
          </p:cNvPr>
          <p:cNvSpPr txBox="1"/>
          <p:nvPr/>
        </p:nvSpPr>
        <p:spPr>
          <a:xfrm>
            <a:off x="228600" y="6514944"/>
            <a:ext cx="5597237" cy="21544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effectLst/>
                <a:uLnTx/>
                <a:uFillTx/>
                <a:latin typeface="Arial"/>
                <a:ea typeface="+mn-ea"/>
                <a:cs typeface="Arial"/>
              </a:rPr>
              <a:t>S</a:t>
            </a:r>
            <a:r>
              <a:rPr kumimoji="0" sz="1400" b="0" i="0" u="none" strike="noStrike" kern="1200" cap="none" spc="0" normalizeH="0" baseline="0" noProof="0" dirty="0">
                <a:ln>
                  <a:noFill/>
                </a:ln>
                <a:effectLst/>
                <a:uLnTx/>
                <a:uFillTx/>
                <a:latin typeface="Arial"/>
                <a:ea typeface="+mn-ea"/>
                <a:cs typeface="Arial"/>
              </a:rPr>
              <a:t>o</a:t>
            </a:r>
            <a:r>
              <a:rPr kumimoji="0" sz="1400" b="0" i="0" u="none" strike="noStrike" kern="1200" cap="none" spc="-5" normalizeH="0" baseline="0" noProof="0" dirty="0">
                <a:ln>
                  <a:noFill/>
                </a:ln>
                <a:effectLst/>
                <a:uLnTx/>
                <a:uFillTx/>
                <a:latin typeface="Arial"/>
                <a:ea typeface="+mn-ea"/>
                <a:cs typeface="Arial"/>
              </a:rPr>
              <a:t>u</a:t>
            </a:r>
            <a:r>
              <a:rPr kumimoji="0" sz="1400" b="0" i="0" u="none" strike="noStrike" kern="1200" cap="none" spc="0" normalizeH="0" baseline="0" noProof="0" dirty="0">
                <a:ln>
                  <a:noFill/>
                </a:ln>
                <a:effectLst/>
                <a:uLnTx/>
                <a:uFillTx/>
                <a:latin typeface="Arial"/>
                <a:ea typeface="+mn-ea"/>
                <a:cs typeface="Arial"/>
              </a:rPr>
              <a:t>rce:</a:t>
            </a:r>
            <a:r>
              <a:rPr kumimoji="0" sz="1400" b="0" i="0" u="none" strike="noStrike" kern="1200" cap="none" spc="-5" normalizeH="0" baseline="0" noProof="0" dirty="0">
                <a:ln>
                  <a:noFill/>
                </a:ln>
                <a:effectLst/>
                <a:uLnTx/>
                <a:uFillTx/>
                <a:latin typeface="Arial"/>
                <a:ea typeface="+mn-ea"/>
                <a:cs typeface="Arial"/>
              </a:rPr>
              <a:t> </a:t>
            </a:r>
            <a:r>
              <a:rPr lang="en-US" sz="1400" dirty="0"/>
              <a:t> Missouri Chamber Foundation - Missouri 2030 Technology Report </a:t>
            </a:r>
            <a:endParaRPr kumimoji="0" sz="1400" b="0" i="0" u="none" strike="noStrike" kern="1200" cap="none" spc="0" normalizeH="0" baseline="0" noProof="0" dirty="0">
              <a:ln>
                <a:noFill/>
              </a:ln>
              <a:effectLst/>
              <a:uLnTx/>
              <a:uFillTx/>
              <a:latin typeface="Arial"/>
              <a:ea typeface="+mn-ea"/>
              <a:cs typeface="Arial"/>
            </a:endParaRPr>
          </a:p>
        </p:txBody>
      </p:sp>
    </p:spTree>
    <p:extLst>
      <p:ext uri="{BB962C8B-B14F-4D97-AF65-F5344CB8AC3E}">
        <p14:creationId xmlns:p14="http://schemas.microsoft.com/office/powerpoint/2010/main" val="2947198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nology2030 Template" id="{BDB24D20-0E67-B340-B7C9-2319FF034806}" vid="{088E5FCE-69DB-104E-A1B0-99CDE4AEDC5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710</TotalTime>
  <Words>502</Words>
  <Application>Microsoft Office PowerPoint</Application>
  <PresentationFormat>Widescreen</PresentationFormat>
  <Paragraphs>74</Paragraphs>
  <Slides>17</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Calibri Light</vt:lpstr>
      <vt:lpstr>Tahoma</vt:lpstr>
      <vt:lpstr>Office Theme</vt:lpstr>
      <vt:lpstr>1_Office Theme</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Pushing start on 2023 Goals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Dad Crouse</dc:creator>
  <cp:lastModifiedBy>Banks, Aaron</cp:lastModifiedBy>
  <cp:revision>21</cp:revision>
  <dcterms:created xsi:type="dcterms:W3CDTF">2020-04-29T03:03:19Z</dcterms:created>
  <dcterms:modified xsi:type="dcterms:W3CDTF">2023-03-16T13:21:20Z</dcterms:modified>
</cp:coreProperties>
</file>